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10020300" cy="5448300"/>
  <p:notesSz cx="5448300" cy="100203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image" Target="../media/image-1-6.png"/><Relationship Id="rId7" Type="http://schemas.openxmlformats.org/officeDocument/2006/relationships/image" Target="../media/image-1-7.png"/><Relationship Id="rId8" Type="http://schemas.openxmlformats.org/officeDocument/2006/relationships/image" Target="../media/image-1-8.png"/><Relationship Id="rId9" Type="http://schemas.openxmlformats.org/officeDocument/2006/relationships/image" Target="../media/image-1-9.png"/><Relationship Id="rId10" Type="http://schemas.openxmlformats.org/officeDocument/2006/relationships/image" Target="../media/image-1-10.png"/><Relationship Id="rId11" Type="http://schemas.openxmlformats.org/officeDocument/2006/relationships/image" Target="../media/image-1-11.png"/><Relationship Id="rId12" Type="http://schemas.openxmlformats.org/officeDocument/2006/relationships/image" Target="../media/image-1-12.png"/><Relationship Id="rId13" Type="http://schemas.openxmlformats.org/officeDocument/2006/relationships/image" Target="../media/image-1-13.png"/><Relationship Id="rId14" Type="http://schemas.openxmlformats.org/officeDocument/2006/relationships/image" Target="../media/image-1-14.png"/><Relationship Id="rId15" Type="http://schemas.openxmlformats.org/officeDocument/2006/relationships/image" Target="../media/image-1-15.png"/><Relationship Id="rId16" Type="http://schemas.openxmlformats.org/officeDocument/2006/relationships/image" Target="../media/image-1-16.png"/><Relationship Id="rId17" Type="http://schemas.openxmlformats.org/officeDocument/2006/relationships/image" Target="../media/image-1-17.png"/><Relationship Id="rId18" Type="http://schemas.openxmlformats.org/officeDocument/2006/relationships/image" Target="../media/image-1-18.png"/><Relationship Id="rId19" Type="http://schemas.openxmlformats.org/officeDocument/2006/relationships/image" Target="../media/image-1-19.png"/><Relationship Id="rId20" Type="http://schemas.openxmlformats.org/officeDocument/2006/relationships/image" Target="../media/image-1-20.png"/><Relationship Id="rId21" Type="http://schemas.openxmlformats.org/officeDocument/2006/relationships/slideLayout" Target="../slideLayouts/slideLayout1.xml"/><Relationship Id="rId2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ns2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90500" y="85725"/>
            <a:ext cx="9696450" cy="5257800"/>
          </a:xfrm>
          <a:prstGeom prst="roundRect">
            <a:avLst/>
          </a:prstGeom>
          <a:solidFill>
            <a:srgbClr val="F7F7F7"/>
          </a:solidFill>
          <a:ln w="12700">
            <a:solidFill>
              <a:srgbClr val="F7F7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00025" y="1809750"/>
            <a:ext cx="9696450" cy="19050"/>
          </a:xfrm>
          <a:prstGeom prst="line">
            <a:avLst/>
          </a:prstGeom>
          <a:solidFill>
            <a:srgbClr val="FFFFFF">
              <a:alpha val="0"/>
            </a:srgbClr>
          </a:solidFill>
          <a:ln w="20320">
            <a:solidFill>
              <a:srgbClr val="000000"/>
            </a:solidFill>
            <a:prstDash val="dash"/>
          </a:ln>
        </p:spPr>
      </p:sp>
      <p:sp>
        <p:nvSpPr>
          <p:cNvPr id="4" name="Shape 2"/>
          <p:cNvSpPr/>
          <p:nvPr/>
        </p:nvSpPr>
        <p:spPr>
          <a:xfrm>
            <a:off x="200025" y="3552825"/>
            <a:ext cx="9696450" cy="19050"/>
          </a:xfrm>
          <a:prstGeom prst="line">
            <a:avLst/>
          </a:prstGeom>
          <a:solidFill>
            <a:srgbClr val="FFFFFF">
              <a:alpha val="0"/>
            </a:srgbClr>
          </a:solidFill>
          <a:ln w="22860">
            <a:solidFill>
              <a:srgbClr val="1D7798"/>
            </a:solidFill>
            <a:prstDash val="dash"/>
          </a:ln>
        </p:spPr>
      </p:sp>
      <p:sp>
        <p:nvSpPr>
          <p:cNvPr id="5" name="Text 3"/>
          <p:cNvSpPr/>
          <p:nvPr/>
        </p:nvSpPr>
        <p:spPr>
          <a:xfrm>
            <a:off x="400050" y="171450"/>
            <a:ext cx="2571750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880" b="1" dirty="0">
                <a:solidFill>
                  <a:srgbClr val="00000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1. Generative Memory</a:t>
            </a:r>
            <a:endParaRPr lang="en-US" sz="1880" dirty="0"/>
          </a:p>
        </p:txBody>
      </p:sp>
      <p:sp>
        <p:nvSpPr>
          <p:cNvPr id="6" name="Text 4"/>
          <p:cNvSpPr/>
          <p:nvPr/>
        </p:nvSpPr>
        <p:spPr>
          <a:xfrm>
            <a:off x="352425" y="1933575"/>
            <a:ext cx="1952625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880" b="1" dirty="0">
                <a:solidFill>
                  <a:srgbClr val="00000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2. Raw Retrieval</a:t>
            </a:r>
            <a:endParaRPr lang="en-US" sz="1880" dirty="0"/>
          </a:p>
        </p:txBody>
      </p:sp>
      <p:sp>
        <p:nvSpPr>
          <p:cNvPr id="7" name="Text 5"/>
          <p:cNvSpPr/>
          <p:nvPr/>
        </p:nvSpPr>
        <p:spPr>
          <a:xfrm>
            <a:off x="352425" y="3676650"/>
            <a:ext cx="2057400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880" b="1" dirty="0">
                <a:solidFill>
                  <a:srgbClr val="00000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3. Our Zero-Mem</a:t>
            </a:r>
            <a:endParaRPr lang="en-US" sz="1880" dirty="0"/>
          </a:p>
        </p:txBody>
      </p:sp>
      <p:pic>
        <p:nvPicPr>
          <p:cNvPr id="8" name="Image 0" descr="/tmp/fig2ppt-jobs/7f8817d2-0e70-48f7-9c62-d3033657d68c/generated-assets/sticker-sheet-001/assets/history-stack-r1.png">    </p:cNvPr>
          <p:cNvPicPr>
            <a:picLocks noChangeAspect="1"/>
          </p:cNvPicPr>
          <p:nvPr/>
        </p:nvPicPr>
        <p:blipFill>
          <a:blip ns2:embed="rId1"/>
          <a:stretch>
            <a:fillRect/>
          </a:stretch>
        </p:blipFill>
        <p:spPr>
          <a:xfrm>
            <a:off x="533400" y="523875"/>
            <a:ext cx="1285875" cy="819150"/>
          </a:xfrm>
          <a:prstGeom prst="rect">
            <a:avLst/>
          </a:prstGeom>
        </p:spPr>
      </p:pic>
      <p:pic>
        <p:nvPicPr>
          <p:cNvPr id="9" name="Image 1" descr="/tmp/fig2ppt-jobs/7f8817d2-0e70-48f7-9c62-d3033657d68c/generated-assets/sticker-sheet-001/assets/llm-cloud.png">    </p:cNvPr>
          <p:cNvPicPr>
            <a:picLocks noChangeAspect="1"/>
          </p:cNvPicPr>
          <p:nvPr/>
        </p:nvPicPr>
        <p:blipFill>
          <a:blip ns2:embed="rId2"/>
          <a:stretch>
            <a:fillRect/>
          </a:stretch>
        </p:blipFill>
        <p:spPr>
          <a:xfrm>
            <a:off x="2647950" y="619125"/>
            <a:ext cx="742950" cy="695325"/>
          </a:xfrm>
          <a:prstGeom prst="rect">
            <a:avLst/>
          </a:prstGeom>
        </p:spPr>
      </p:pic>
      <p:pic>
        <p:nvPicPr>
          <p:cNvPr id="10" name="Image 2" descr="/tmp/fig2ppt-jobs/7f8817d2-0e70-48f7-9c62-d3033657d68c/generated-assets/sticker-sheet-001/assets/compressed-note-icon.png">    </p:cNvPr>
          <p:cNvPicPr>
            <a:picLocks noChangeAspect="1"/>
          </p:cNvPicPr>
          <p:nvPr/>
        </p:nvPicPr>
        <p:blipFill>
          <a:blip ns2:embed="rId3"/>
          <a:stretch>
            <a:fillRect/>
          </a:stretch>
        </p:blipFill>
        <p:spPr>
          <a:xfrm>
            <a:off x="4286250" y="504825"/>
            <a:ext cx="409575" cy="533400"/>
          </a:xfrm>
          <a:prstGeom prst="rect">
            <a:avLst/>
          </a:prstGeom>
        </p:spPr>
      </p:pic>
      <p:pic>
        <p:nvPicPr>
          <p:cNvPr id="11" name="Image 3" descr="/tmp/fig2ppt-jobs/7f8817d2-0e70-48f7-9c62-d3033657d68c/generated-assets/sticker-sheet-001/assets/compressed-note-lines-icon.png">    </p:cNvPr>
          <p:cNvPicPr>
            <a:picLocks noChangeAspect="1"/>
          </p:cNvPicPr>
          <p:nvPr/>
        </p:nvPicPr>
        <p:blipFill>
          <a:blip ns2:embed="rId4"/>
          <a:stretch>
            <a:fillRect/>
          </a:stretch>
        </p:blipFill>
        <p:spPr>
          <a:xfrm>
            <a:off x="4743450" y="504825"/>
            <a:ext cx="438150" cy="409575"/>
          </a:xfrm>
          <a:prstGeom prst="rect">
            <a:avLst/>
          </a:prstGeom>
        </p:spPr>
      </p:pic>
      <p:pic>
        <p:nvPicPr>
          <p:cNvPr id="12" name="Image 4" descr="/tmp/fig2ppt-jobs/7f8817d2-0e70-48f7-9c62-d3033657d68c/generated-assets/sticker-sheet-001/assets/summary-card-icon.png">    </p:cNvPr>
          <p:cNvPicPr>
            <a:picLocks noChangeAspect="1"/>
          </p:cNvPicPr>
          <p:nvPr/>
        </p:nvPicPr>
        <p:blipFill>
          <a:blip ns2:embed="rId5"/>
          <a:stretch>
            <a:fillRect/>
          </a:stretch>
        </p:blipFill>
        <p:spPr>
          <a:xfrm>
            <a:off x="5629275" y="504825"/>
            <a:ext cx="371475" cy="533400"/>
          </a:xfrm>
          <a:prstGeom prst="rect">
            <a:avLst/>
          </a:prstGeom>
        </p:spPr>
      </p:pic>
      <p:pic>
        <p:nvPicPr>
          <p:cNvPr id="13" name="Image 5" descr="/tmp/fig2ppt-jobs/7f8817d2-0e70-48f7-9c62-d3033657d68c/generated-assets/sticker-sheet-001/assets/retrieval-abstractions-icon.png">    </p:cNvPr>
          <p:cNvPicPr>
            <a:picLocks noChangeAspect="1"/>
          </p:cNvPicPr>
          <p:nvPr/>
        </p:nvPicPr>
        <p:blipFill>
          <a:blip ns2:embed="rId6"/>
          <a:stretch>
            <a:fillRect/>
          </a:stretch>
        </p:blipFill>
        <p:spPr>
          <a:xfrm>
            <a:off x="7086600" y="685800"/>
            <a:ext cx="1066800" cy="523875"/>
          </a:xfrm>
          <a:prstGeom prst="rect">
            <a:avLst/>
          </a:prstGeom>
        </p:spPr>
      </p:pic>
      <p:pic>
        <p:nvPicPr>
          <p:cNvPr id="14" name="Image 6" descr="/tmp/fig2ppt-jobs/7f8817d2-0e70-48f7-9c62-d3033657d68c/generated-assets/sticker-sheet-001/assets/final-qa-r1.png">    </p:cNvPr>
          <p:cNvPicPr>
            <a:picLocks noChangeAspect="1"/>
          </p:cNvPicPr>
          <p:nvPr/>
        </p:nvPicPr>
        <p:blipFill>
          <a:blip ns2:embed="rId7"/>
          <a:stretch>
            <a:fillRect/>
          </a:stretch>
        </p:blipFill>
        <p:spPr>
          <a:xfrm>
            <a:off x="8915400" y="685800"/>
            <a:ext cx="609600" cy="581025"/>
          </a:xfrm>
          <a:prstGeom prst="rect">
            <a:avLst/>
          </a:prstGeom>
        </p:spPr>
      </p:pic>
      <p:pic>
        <p:nvPicPr>
          <p:cNvPr id="15" name="Image 7" descr="/tmp/fig2ppt-jobs/7f8817d2-0e70-48f7-9c62-d3033657d68c/generated-assets/sticker-sheet-001/assets/history-stack-r2.png">    </p:cNvPr>
          <p:cNvPicPr>
            <a:picLocks noChangeAspect="1"/>
          </p:cNvPicPr>
          <p:nvPr/>
        </p:nvPicPr>
        <p:blipFill>
          <a:blip ns2:embed="rId8"/>
          <a:stretch>
            <a:fillRect/>
          </a:stretch>
        </p:blipFill>
        <p:spPr>
          <a:xfrm>
            <a:off x="533400" y="2276475"/>
            <a:ext cx="1285875" cy="819150"/>
          </a:xfrm>
          <a:prstGeom prst="rect">
            <a:avLst/>
          </a:prstGeom>
        </p:spPr>
      </p:pic>
      <p:pic>
        <p:nvPicPr>
          <p:cNvPr id="16" name="Image 8" descr="/tmp/fig2ppt-jobs/7f8817d2-0e70-48f7-9c62-d3033657d68c/generated-assets/sticker-sheet-001/assets/lexical-dense-icon.png">    </p:cNvPr>
          <p:cNvPicPr>
            <a:picLocks noChangeAspect="1"/>
          </p:cNvPicPr>
          <p:nvPr/>
        </p:nvPicPr>
        <p:blipFill>
          <a:blip ns2:embed="rId9"/>
          <a:stretch>
            <a:fillRect/>
          </a:stretch>
        </p:blipFill>
        <p:spPr>
          <a:xfrm>
            <a:off x="2771775" y="2295525"/>
            <a:ext cx="733425" cy="704850"/>
          </a:xfrm>
          <a:prstGeom prst="rect">
            <a:avLst/>
          </a:prstGeom>
        </p:spPr>
      </p:pic>
      <p:pic>
        <p:nvPicPr>
          <p:cNvPr id="17" name="Image 9" descr="/tmp/fig2ppt-jobs/7f8817d2-0e70-48f7-9c62-d3033657d68c/generated-assets/sticker-sheet-001/assets/raw-chunks-icon.png">    </p:cNvPr>
          <p:cNvPicPr>
            <a:picLocks noChangeAspect="1"/>
          </p:cNvPicPr>
          <p:nvPr/>
        </p:nvPicPr>
        <p:blipFill>
          <a:blip ns2:embed="rId10"/>
          <a:stretch>
            <a:fillRect/>
          </a:stretch>
        </p:blipFill>
        <p:spPr>
          <a:xfrm>
            <a:off x="4810125" y="2305050"/>
            <a:ext cx="495300" cy="552450"/>
          </a:xfrm>
          <a:prstGeom prst="rect">
            <a:avLst/>
          </a:prstGeom>
        </p:spPr>
      </p:pic>
      <p:pic>
        <p:nvPicPr>
          <p:cNvPr id="18" name="Image 10" descr="/tmp/fig2ppt-jobs/7f8817d2-0e70-48f7-9c62-d3033657d68c/generated-assets/sticker-sheet-001/assets/final-qa-r2.png">    </p:cNvPr>
          <p:cNvPicPr>
            <a:picLocks noChangeAspect="1"/>
          </p:cNvPicPr>
          <p:nvPr/>
        </p:nvPicPr>
        <p:blipFill>
          <a:blip ns2:embed="rId11"/>
          <a:stretch>
            <a:fillRect/>
          </a:stretch>
        </p:blipFill>
        <p:spPr>
          <a:xfrm>
            <a:off x="8915400" y="2381250"/>
            <a:ext cx="609600" cy="581025"/>
          </a:xfrm>
          <a:prstGeom prst="rect">
            <a:avLst/>
          </a:prstGeom>
        </p:spPr>
      </p:pic>
      <p:pic>
        <p:nvPicPr>
          <p:cNvPr id="19" name="Image 11" descr="/tmp/fig2ppt-jobs/7f8817d2-0e70-48f7-9c62-d3033657d68c/generated-assets/sticker-sheet-001/assets/history-stack-r3.png">    </p:cNvPr>
          <p:cNvPicPr>
            <a:picLocks noChangeAspect="1"/>
          </p:cNvPicPr>
          <p:nvPr/>
        </p:nvPicPr>
        <p:blipFill>
          <a:blip ns2:embed="rId12"/>
          <a:stretch>
            <a:fillRect/>
          </a:stretch>
        </p:blipFill>
        <p:spPr>
          <a:xfrm>
            <a:off x="533400" y="4133850"/>
            <a:ext cx="1285875" cy="819150"/>
          </a:xfrm>
          <a:prstGeom prst="rect">
            <a:avLst/>
          </a:prstGeom>
        </p:spPr>
      </p:pic>
      <p:pic>
        <p:nvPicPr>
          <p:cNvPr id="20" name="Image 12" descr="/tmp/fig2ppt-jobs/7f8817d2-0e70-48f7-9c62-d3033657d68c/generated-assets/sticker-sheet-001/assets/entity-graph-icon.png">    </p:cNvPr>
          <p:cNvPicPr>
            <a:picLocks noChangeAspect="1"/>
          </p:cNvPicPr>
          <p:nvPr/>
        </p:nvPicPr>
        <p:blipFill>
          <a:blip ns2:embed="rId13"/>
          <a:stretch>
            <a:fillRect/>
          </a:stretch>
        </p:blipFill>
        <p:spPr>
          <a:xfrm>
            <a:off x="2571750" y="3905250"/>
            <a:ext cx="571500" cy="400050"/>
          </a:xfrm>
          <a:prstGeom prst="rect">
            <a:avLst/>
          </a:prstGeom>
        </p:spPr>
      </p:pic>
      <p:pic>
        <p:nvPicPr>
          <p:cNvPr id="21" name="Image 13" descr="/tmp/fig2ppt-jobs/7f8817d2-0e70-48f7-9c62-d3033657d68c/generated-assets/sticker-sheet-001/assets/temporal-hierarchy-icon.png">    </p:cNvPr>
          <p:cNvPicPr>
            <a:picLocks noChangeAspect="1"/>
          </p:cNvPicPr>
          <p:nvPr/>
        </p:nvPicPr>
        <p:blipFill>
          <a:blip ns2:embed="rId14"/>
          <a:stretch>
            <a:fillRect/>
          </a:stretch>
        </p:blipFill>
        <p:spPr>
          <a:xfrm>
            <a:off x="2571750" y="4619625"/>
            <a:ext cx="600075" cy="152400"/>
          </a:xfrm>
          <a:prstGeom prst="rect">
            <a:avLst/>
          </a:prstGeom>
        </p:spPr>
      </p:pic>
      <p:pic>
        <p:nvPicPr>
          <p:cNvPr id="22" name="Image 14" descr="/tmp/fig2ppt-jobs/7f8817d2-0e70-48f7-9c62-d3033657d68c/generated-assets/sticker-sheet-001/assets/query-question-icon.png">    </p:cNvPr>
          <p:cNvPicPr>
            <a:picLocks noChangeAspect="1"/>
          </p:cNvPicPr>
          <p:nvPr/>
        </p:nvPicPr>
        <p:blipFill>
          <a:blip ns2:embed="rId15"/>
          <a:stretch>
            <a:fillRect/>
          </a:stretch>
        </p:blipFill>
        <p:spPr>
          <a:xfrm>
            <a:off x="5105400" y="3705225"/>
            <a:ext cx="371475" cy="323850"/>
          </a:xfrm>
          <a:prstGeom prst="rect">
            <a:avLst/>
          </a:prstGeom>
        </p:spPr>
      </p:pic>
      <p:pic>
        <p:nvPicPr>
          <p:cNvPr id="23" name="Image 15" descr="/tmp/fig2ppt-jobs/7f8817d2-0e70-48f7-9c62-d3033657d68c/generated-assets/sticker-sheet-001/assets/query-profile-icon.png">    </p:cNvPr>
          <p:cNvPicPr>
            <a:picLocks noChangeAspect="1"/>
          </p:cNvPicPr>
          <p:nvPr/>
        </p:nvPicPr>
        <p:blipFill>
          <a:blip ns2:embed="rId16"/>
          <a:stretch>
            <a:fillRect/>
          </a:stretch>
        </p:blipFill>
        <p:spPr>
          <a:xfrm>
            <a:off x="4829175" y="4143375"/>
            <a:ext cx="933450" cy="695325"/>
          </a:xfrm>
          <a:prstGeom prst="rect">
            <a:avLst/>
          </a:prstGeom>
        </p:spPr>
      </p:pic>
      <p:pic>
        <p:nvPicPr>
          <p:cNvPr id="24" name="Image 16" descr="/tmp/fig2ppt-jobs/7f8817d2-0e70-48f7-9c62-d3033657d68c/generated-assets/sticker-sheet-001/assets/dual-retrieval-graph-icon.png">    </p:cNvPr>
          <p:cNvPicPr>
            <a:picLocks noChangeAspect="1"/>
          </p:cNvPicPr>
          <p:nvPr/>
        </p:nvPicPr>
        <p:blipFill>
          <a:blip ns2:embed="rId17"/>
          <a:stretch>
            <a:fillRect/>
          </a:stretch>
        </p:blipFill>
        <p:spPr>
          <a:xfrm>
            <a:off x="6343650" y="3924300"/>
            <a:ext cx="685800" cy="314325"/>
          </a:xfrm>
          <a:prstGeom prst="rect">
            <a:avLst/>
          </a:prstGeom>
        </p:spPr>
      </p:pic>
      <p:pic>
        <p:nvPicPr>
          <p:cNvPr id="25" name="Image 17" descr="/tmp/fig2ppt-jobs/7f8817d2-0e70-48f7-9c62-d3033657d68c/generated-assets/sticker-sheet-001/assets/dual-retrieval-funnel-icon.png">    </p:cNvPr>
          <p:cNvPicPr>
            <a:picLocks noChangeAspect="1"/>
          </p:cNvPicPr>
          <p:nvPr/>
        </p:nvPicPr>
        <p:blipFill>
          <a:blip ns2:embed="rId18"/>
          <a:stretch>
            <a:fillRect/>
          </a:stretch>
        </p:blipFill>
        <p:spPr>
          <a:xfrm>
            <a:off x="6429375" y="4257675"/>
            <a:ext cx="466725" cy="428625"/>
          </a:xfrm>
          <a:prstGeom prst="rect">
            <a:avLst/>
          </a:prstGeom>
        </p:spPr>
      </p:pic>
      <p:pic>
        <p:nvPicPr>
          <p:cNvPr id="26" name="Image 18" descr="/tmp/fig2ppt-jobs/7f8817d2-0e70-48f7-9c62-d3033657d68c/generated-assets/sticker-sheet-001/assets/evidence-calibration-icon.png">    </p:cNvPr>
          <p:cNvPicPr>
            <a:picLocks noChangeAspect="1"/>
          </p:cNvPicPr>
          <p:nvPr/>
        </p:nvPicPr>
        <p:blipFill>
          <a:blip ns2:embed="rId19"/>
          <a:stretch>
            <a:fillRect/>
          </a:stretch>
        </p:blipFill>
        <p:spPr>
          <a:xfrm>
            <a:off x="7715250" y="4210050"/>
            <a:ext cx="590550" cy="590550"/>
          </a:xfrm>
          <a:prstGeom prst="rect">
            <a:avLst/>
          </a:prstGeom>
        </p:spPr>
      </p:pic>
      <p:pic>
        <p:nvPicPr>
          <p:cNvPr id="27" name="Image 19" descr="/tmp/fig2ppt-jobs/7f8817d2-0e70-48f7-9c62-d3033657d68c/generated-assets/sticker-sheet-001/assets/final-qa-r3.png">    </p:cNvPr>
          <p:cNvPicPr>
            <a:picLocks noChangeAspect="1"/>
          </p:cNvPicPr>
          <p:nvPr/>
        </p:nvPicPr>
        <p:blipFill>
          <a:blip ns2:embed="rId20"/>
          <a:stretch>
            <a:fillRect/>
          </a:stretch>
        </p:blipFill>
        <p:spPr>
          <a:xfrm>
            <a:off x="8915400" y="4257675"/>
            <a:ext cx="609600" cy="581025"/>
          </a:xfrm>
          <a:prstGeom prst="rect">
            <a:avLst/>
          </a:prstGeom>
        </p:spPr>
      </p:pic>
      <p:sp>
        <p:nvSpPr>
          <p:cNvPr id="28" name="Shape 6"/>
          <p:cNvSpPr/>
          <p:nvPr/>
        </p:nvSpPr>
        <p:spPr>
          <a:xfrm>
            <a:off x="4114800" y="390525"/>
            <a:ext cx="2171700" cy="1057275"/>
          </a:xfrm>
          <a:prstGeom prst="round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0D3851"/>
            </a:solidFill>
            <a:prstDash val="dash"/>
          </a:ln>
        </p:spPr>
      </p:sp>
      <p:sp>
        <p:nvSpPr>
          <p:cNvPr id="29" name="Shape 7"/>
          <p:cNvSpPr/>
          <p:nvPr/>
        </p:nvSpPr>
        <p:spPr>
          <a:xfrm>
            <a:off x="4495800" y="2105025"/>
            <a:ext cx="3600450" cy="1076325"/>
          </a:xfrm>
          <a:prstGeom prst="round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0D3851"/>
            </a:solidFill>
            <a:prstDash val="dash"/>
          </a:ln>
        </p:spPr>
      </p:sp>
      <p:sp>
        <p:nvSpPr>
          <p:cNvPr id="30" name="Shape 8"/>
          <p:cNvSpPr/>
          <p:nvPr/>
        </p:nvSpPr>
        <p:spPr>
          <a:xfrm>
            <a:off x="2505075" y="3857625"/>
            <a:ext cx="1695450" cy="5334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24993A"/>
            </a:solidFill>
            <a:prstDash val="solid"/>
          </a:ln>
        </p:spPr>
      </p:sp>
      <p:sp>
        <p:nvSpPr>
          <p:cNvPr id="31" name="Shape 9"/>
          <p:cNvSpPr/>
          <p:nvPr/>
        </p:nvSpPr>
        <p:spPr>
          <a:xfrm>
            <a:off x="2505075" y="4410075"/>
            <a:ext cx="1695450" cy="542925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2C66D6"/>
            </a:solidFill>
            <a:prstDash val="solid"/>
          </a:ln>
        </p:spPr>
      </p:sp>
      <p:sp>
        <p:nvSpPr>
          <p:cNvPr id="32" name="Shape 10"/>
          <p:cNvSpPr/>
          <p:nvPr/>
        </p:nvSpPr>
        <p:spPr>
          <a:xfrm>
            <a:off x="1981200" y="800100"/>
            <a:ext cx="514350" cy="247650"/>
          </a:xfrm>
          <a:prstGeom prst="rightArrow">
            <a:avLst>
              <a:gd name="adj1" fmla="val 41000"/>
              <a:gd name="adj2" fmla="val 56000"/>
            </a:avLst>
          </a:prstGeom>
          <a:solidFill>
            <a:srgbClr val="FFFFFF"/>
          </a:solidFill>
          <a:ln w="17780">
            <a:solidFill>
              <a:srgbClr val="000000"/>
            </a:solidFill>
            <a:prstDash val="solid"/>
          </a:ln>
        </p:spPr>
      </p:sp>
      <p:sp>
        <p:nvSpPr>
          <p:cNvPr id="33" name="Shape 11"/>
          <p:cNvSpPr/>
          <p:nvPr/>
        </p:nvSpPr>
        <p:spPr>
          <a:xfrm>
            <a:off x="3495675" y="800100"/>
            <a:ext cx="514350" cy="247650"/>
          </a:xfrm>
          <a:prstGeom prst="rightArrow">
            <a:avLst>
              <a:gd name="adj1" fmla="val 41000"/>
              <a:gd name="adj2" fmla="val 56000"/>
            </a:avLst>
          </a:prstGeom>
          <a:solidFill>
            <a:srgbClr val="FFFFFF"/>
          </a:solidFill>
          <a:ln w="17780">
            <a:solidFill>
              <a:srgbClr val="000000"/>
            </a:solidFill>
            <a:prstDash val="solid"/>
          </a:ln>
        </p:spPr>
      </p:sp>
      <p:sp>
        <p:nvSpPr>
          <p:cNvPr id="34" name="Shape 12"/>
          <p:cNvSpPr/>
          <p:nvPr/>
        </p:nvSpPr>
        <p:spPr>
          <a:xfrm>
            <a:off x="6429375" y="819150"/>
            <a:ext cx="514350" cy="247650"/>
          </a:xfrm>
          <a:prstGeom prst="rightArrow">
            <a:avLst>
              <a:gd name="adj1" fmla="val 41000"/>
              <a:gd name="adj2" fmla="val 56000"/>
            </a:avLst>
          </a:prstGeom>
          <a:solidFill>
            <a:srgbClr val="FFFFFF"/>
          </a:solidFill>
          <a:ln w="17780">
            <a:solidFill>
              <a:srgbClr val="000000"/>
            </a:solidFill>
            <a:prstDash val="solid"/>
          </a:ln>
        </p:spPr>
      </p:sp>
      <p:sp>
        <p:nvSpPr>
          <p:cNvPr id="35" name="Shape 13"/>
          <p:cNvSpPr/>
          <p:nvPr/>
        </p:nvSpPr>
        <p:spPr>
          <a:xfrm>
            <a:off x="8181975" y="809625"/>
            <a:ext cx="514350" cy="247650"/>
          </a:xfrm>
          <a:prstGeom prst="rightArrow">
            <a:avLst>
              <a:gd name="adj1" fmla="val 41000"/>
              <a:gd name="adj2" fmla="val 56000"/>
            </a:avLst>
          </a:prstGeom>
          <a:solidFill>
            <a:srgbClr val="FFFFFF"/>
          </a:solidFill>
          <a:ln w="17780">
            <a:solidFill>
              <a:srgbClr val="000000"/>
            </a:solidFill>
            <a:prstDash val="solid"/>
          </a:ln>
        </p:spPr>
      </p:sp>
      <p:sp>
        <p:nvSpPr>
          <p:cNvPr id="36" name="Shape 14"/>
          <p:cNvSpPr/>
          <p:nvPr/>
        </p:nvSpPr>
        <p:spPr>
          <a:xfrm>
            <a:off x="1981200" y="2552700"/>
            <a:ext cx="514350" cy="247650"/>
          </a:xfrm>
          <a:prstGeom prst="rightArrow">
            <a:avLst>
              <a:gd name="adj1" fmla="val 41000"/>
              <a:gd name="adj2" fmla="val 56000"/>
            </a:avLst>
          </a:prstGeom>
          <a:solidFill>
            <a:srgbClr val="FFFFFF"/>
          </a:solidFill>
          <a:ln w="17780">
            <a:solidFill>
              <a:srgbClr val="000000"/>
            </a:solidFill>
            <a:prstDash val="solid"/>
          </a:ln>
        </p:spPr>
      </p:sp>
      <p:sp>
        <p:nvSpPr>
          <p:cNvPr id="37" name="Shape 15"/>
          <p:cNvSpPr/>
          <p:nvPr/>
        </p:nvSpPr>
        <p:spPr>
          <a:xfrm>
            <a:off x="3667125" y="2552700"/>
            <a:ext cx="581025" cy="247650"/>
          </a:xfrm>
          <a:prstGeom prst="rightArrow">
            <a:avLst>
              <a:gd name="adj1" fmla="val 41000"/>
              <a:gd name="adj2" fmla="val 56000"/>
            </a:avLst>
          </a:prstGeom>
          <a:solidFill>
            <a:srgbClr val="FFFFFF"/>
          </a:solidFill>
          <a:ln w="17780">
            <a:solidFill>
              <a:srgbClr val="000000"/>
            </a:solidFill>
            <a:prstDash val="solid"/>
          </a:ln>
        </p:spPr>
      </p:sp>
      <p:sp>
        <p:nvSpPr>
          <p:cNvPr id="38" name="Shape 16"/>
          <p:cNvSpPr/>
          <p:nvPr/>
        </p:nvSpPr>
        <p:spPr>
          <a:xfrm>
            <a:off x="8248650" y="2552700"/>
            <a:ext cx="514350" cy="247650"/>
          </a:xfrm>
          <a:prstGeom prst="rightArrow">
            <a:avLst>
              <a:gd name="adj1" fmla="val 41000"/>
              <a:gd name="adj2" fmla="val 56000"/>
            </a:avLst>
          </a:prstGeom>
          <a:solidFill>
            <a:srgbClr val="FFFFFF"/>
          </a:solidFill>
          <a:ln w="17780">
            <a:solidFill>
              <a:srgbClr val="000000"/>
            </a:solidFill>
            <a:prstDash val="solid"/>
          </a:ln>
        </p:spPr>
      </p:sp>
      <p:sp>
        <p:nvSpPr>
          <p:cNvPr id="39" name="Shape 17"/>
          <p:cNvSpPr/>
          <p:nvPr/>
        </p:nvSpPr>
        <p:spPr>
          <a:xfrm>
            <a:off x="1981200" y="4467225"/>
            <a:ext cx="514350" cy="247650"/>
          </a:xfrm>
          <a:prstGeom prst="rightArrow">
            <a:avLst>
              <a:gd name="adj1" fmla="val 41000"/>
              <a:gd name="adj2" fmla="val 56000"/>
            </a:avLst>
          </a:prstGeom>
          <a:solidFill>
            <a:srgbClr val="FFFFFF"/>
          </a:solidFill>
          <a:ln w="17780">
            <a:solidFill>
              <a:srgbClr val="000000"/>
            </a:solidFill>
            <a:prstDash val="solid"/>
          </a:ln>
        </p:spPr>
      </p:sp>
      <p:sp>
        <p:nvSpPr>
          <p:cNvPr id="40" name="Shape 18"/>
          <p:cNvSpPr/>
          <p:nvPr/>
        </p:nvSpPr>
        <p:spPr>
          <a:xfrm>
            <a:off x="4295775" y="4467225"/>
            <a:ext cx="514350" cy="247650"/>
          </a:xfrm>
          <a:prstGeom prst="rightArrow">
            <a:avLst>
              <a:gd name="adj1" fmla="val 41000"/>
              <a:gd name="adj2" fmla="val 56000"/>
            </a:avLst>
          </a:prstGeom>
          <a:solidFill>
            <a:srgbClr val="FFFFFF"/>
          </a:solidFill>
          <a:ln w="17780">
            <a:solidFill>
              <a:srgbClr val="000000"/>
            </a:solidFill>
            <a:prstDash val="solid"/>
          </a:ln>
        </p:spPr>
      </p:sp>
      <p:sp>
        <p:nvSpPr>
          <p:cNvPr id="41" name="Shape 19"/>
          <p:cNvSpPr/>
          <p:nvPr/>
        </p:nvSpPr>
        <p:spPr>
          <a:xfrm>
            <a:off x="5895975" y="4467225"/>
            <a:ext cx="514350" cy="247650"/>
          </a:xfrm>
          <a:prstGeom prst="rightArrow">
            <a:avLst>
              <a:gd name="adj1" fmla="val 41000"/>
              <a:gd name="adj2" fmla="val 56000"/>
            </a:avLst>
          </a:prstGeom>
          <a:solidFill>
            <a:srgbClr val="FFFFFF"/>
          </a:solidFill>
          <a:ln w="17780">
            <a:solidFill>
              <a:srgbClr val="000000"/>
            </a:solidFill>
            <a:prstDash val="solid"/>
          </a:ln>
        </p:spPr>
      </p:sp>
      <p:sp>
        <p:nvSpPr>
          <p:cNvPr id="42" name="Shape 20"/>
          <p:cNvSpPr/>
          <p:nvPr/>
        </p:nvSpPr>
        <p:spPr>
          <a:xfrm>
            <a:off x="7115175" y="4467225"/>
            <a:ext cx="514350" cy="247650"/>
          </a:xfrm>
          <a:prstGeom prst="rightArrow">
            <a:avLst>
              <a:gd name="adj1" fmla="val 41000"/>
              <a:gd name="adj2" fmla="val 56000"/>
            </a:avLst>
          </a:prstGeom>
          <a:solidFill>
            <a:srgbClr val="FFFFFF"/>
          </a:solidFill>
          <a:ln w="17780">
            <a:solidFill>
              <a:srgbClr val="000000"/>
            </a:solidFill>
            <a:prstDash val="solid"/>
          </a:ln>
        </p:spPr>
      </p:sp>
      <p:sp>
        <p:nvSpPr>
          <p:cNvPr id="43" name="Shape 21"/>
          <p:cNvSpPr/>
          <p:nvPr/>
        </p:nvSpPr>
        <p:spPr>
          <a:xfrm>
            <a:off x="8429625" y="4467225"/>
            <a:ext cx="457200" cy="247650"/>
          </a:xfrm>
          <a:prstGeom prst="rightArrow">
            <a:avLst>
              <a:gd name="adj1" fmla="val 41000"/>
              <a:gd name="adj2" fmla="val 56000"/>
            </a:avLst>
          </a:prstGeom>
          <a:solidFill>
            <a:srgbClr val="FFFFFF"/>
          </a:solidFill>
          <a:ln w="17780">
            <a:solidFill>
              <a:srgbClr val="000000"/>
            </a:solidFill>
            <a:prstDash val="solid"/>
          </a:ln>
        </p:spPr>
      </p:sp>
      <p:sp>
        <p:nvSpPr>
          <p:cNvPr id="44" name="Shape 22"/>
          <p:cNvSpPr/>
          <p:nvPr/>
        </p:nvSpPr>
        <p:spPr>
          <a:xfrm>
            <a:off x="5514975" y="2190750"/>
            <a:ext cx="666750" cy="3810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000000"/>
            </a:solidFill>
            <a:prstDash val="solid"/>
          </a:ln>
        </p:spPr>
      </p:sp>
      <p:sp>
        <p:nvSpPr>
          <p:cNvPr id="45" name="Shape 23"/>
          <p:cNvSpPr/>
          <p:nvPr/>
        </p:nvSpPr>
        <p:spPr>
          <a:xfrm>
            <a:off x="5514975" y="2733675"/>
            <a:ext cx="666750" cy="276225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0000"/>
            </a:solidFill>
            <a:prstDash val="solid"/>
          </a:ln>
        </p:spPr>
      </p:sp>
      <p:sp>
        <p:nvSpPr>
          <p:cNvPr id="46" name="Text 24"/>
          <p:cNvSpPr/>
          <p:nvPr/>
        </p:nvSpPr>
        <p:spPr>
          <a:xfrm>
            <a:off x="466725" y="1524000"/>
            <a:ext cx="1438275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00000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Interaction History</a:t>
            </a:r>
            <a:endParaRPr lang="en-US" sz="1350" dirty="0"/>
          </a:p>
        </p:txBody>
      </p:sp>
      <p:sp>
        <p:nvSpPr>
          <p:cNvPr id="47" name="Text 25"/>
          <p:cNvSpPr/>
          <p:nvPr/>
        </p:nvSpPr>
        <p:spPr>
          <a:xfrm>
            <a:off x="2324100" y="1533525"/>
            <a:ext cx="142875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00000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LLM Abstraction</a:t>
            </a:r>
            <a:endParaRPr lang="en-US" sz="1350" dirty="0"/>
          </a:p>
        </p:txBody>
      </p:sp>
      <p:sp>
        <p:nvSpPr>
          <p:cNvPr id="48" name="Text 26"/>
          <p:cNvSpPr/>
          <p:nvPr/>
        </p:nvSpPr>
        <p:spPr>
          <a:xfrm>
            <a:off x="4371975" y="1524000"/>
            <a:ext cx="1457325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00000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Generated Memory</a:t>
            </a:r>
            <a:endParaRPr lang="en-US" sz="1350" dirty="0"/>
          </a:p>
        </p:txBody>
      </p:sp>
      <p:sp>
        <p:nvSpPr>
          <p:cNvPr id="49" name="Text 27"/>
          <p:cNvSpPr/>
          <p:nvPr/>
        </p:nvSpPr>
        <p:spPr>
          <a:xfrm>
            <a:off x="7067550" y="1362075"/>
            <a:ext cx="127635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00000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Retrieval over</a:t>
            </a:r>
            <a:endParaRPr lang="en-US" sz="1350" dirty="0"/>
          </a:p>
        </p:txBody>
      </p:sp>
      <p:sp>
        <p:nvSpPr>
          <p:cNvPr id="50" name="Text 28"/>
          <p:cNvSpPr/>
          <p:nvPr/>
        </p:nvSpPr>
        <p:spPr>
          <a:xfrm>
            <a:off x="7067550" y="1581150"/>
            <a:ext cx="127635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00000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Abstractions</a:t>
            </a:r>
            <a:endParaRPr lang="en-US" sz="1350" dirty="0"/>
          </a:p>
        </p:txBody>
      </p:sp>
      <p:sp>
        <p:nvSpPr>
          <p:cNvPr id="51" name="Text 29"/>
          <p:cNvSpPr/>
          <p:nvPr/>
        </p:nvSpPr>
        <p:spPr>
          <a:xfrm>
            <a:off x="8867775" y="1524000"/>
            <a:ext cx="771525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00000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Final QA</a:t>
            </a:r>
            <a:endParaRPr lang="en-US" sz="1350" dirty="0"/>
          </a:p>
        </p:txBody>
      </p:sp>
      <p:sp>
        <p:nvSpPr>
          <p:cNvPr id="52" name="Text 30"/>
          <p:cNvSpPr/>
          <p:nvPr/>
        </p:nvSpPr>
        <p:spPr>
          <a:xfrm>
            <a:off x="4333875" y="1066800"/>
            <a:ext cx="904875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00000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Compressed</a:t>
            </a:r>
            <a:endParaRPr lang="en-US" sz="1250" dirty="0"/>
          </a:p>
        </p:txBody>
      </p:sp>
      <p:sp>
        <p:nvSpPr>
          <p:cNvPr id="53" name="Text 31"/>
          <p:cNvSpPr/>
          <p:nvPr/>
        </p:nvSpPr>
        <p:spPr>
          <a:xfrm>
            <a:off x="4581525" y="1257300"/>
            <a:ext cx="400050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00000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Note</a:t>
            </a:r>
            <a:endParaRPr lang="en-US" sz="1250" dirty="0"/>
          </a:p>
        </p:txBody>
      </p:sp>
      <p:sp>
        <p:nvSpPr>
          <p:cNvPr id="54" name="Text 32"/>
          <p:cNvSpPr/>
          <p:nvPr/>
        </p:nvSpPr>
        <p:spPr>
          <a:xfrm>
            <a:off x="5572125" y="1066800"/>
            <a:ext cx="685800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00000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Summary</a:t>
            </a:r>
            <a:endParaRPr lang="en-US" sz="1250" dirty="0"/>
          </a:p>
        </p:txBody>
      </p:sp>
      <p:sp>
        <p:nvSpPr>
          <p:cNvPr id="55" name="Text 33"/>
          <p:cNvSpPr/>
          <p:nvPr/>
        </p:nvSpPr>
        <p:spPr>
          <a:xfrm>
            <a:off x="5686425" y="1257300"/>
            <a:ext cx="447675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00000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Card</a:t>
            </a:r>
            <a:endParaRPr lang="en-US" sz="1250" dirty="0"/>
          </a:p>
        </p:txBody>
      </p:sp>
      <p:sp>
        <p:nvSpPr>
          <p:cNvPr id="56" name="Text 34"/>
          <p:cNvSpPr/>
          <p:nvPr/>
        </p:nvSpPr>
        <p:spPr>
          <a:xfrm>
            <a:off x="466725" y="3276600"/>
            <a:ext cx="1438275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00000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Interaction History</a:t>
            </a:r>
            <a:endParaRPr lang="en-US" sz="1350" dirty="0"/>
          </a:p>
        </p:txBody>
      </p:sp>
      <p:sp>
        <p:nvSpPr>
          <p:cNvPr id="57" name="Text 35"/>
          <p:cNvSpPr/>
          <p:nvPr/>
        </p:nvSpPr>
        <p:spPr>
          <a:xfrm>
            <a:off x="2466975" y="3086100"/>
            <a:ext cx="13335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00000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Lexical / Dense</a:t>
            </a:r>
            <a:endParaRPr lang="en-US" sz="1350" dirty="0"/>
          </a:p>
        </p:txBody>
      </p:sp>
      <p:sp>
        <p:nvSpPr>
          <p:cNvPr id="58" name="Text 36"/>
          <p:cNvSpPr/>
          <p:nvPr/>
        </p:nvSpPr>
        <p:spPr>
          <a:xfrm>
            <a:off x="2752725" y="3305175"/>
            <a:ext cx="7620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00000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Retrieve</a:t>
            </a:r>
            <a:endParaRPr lang="en-US" sz="1350" dirty="0"/>
          </a:p>
        </p:txBody>
      </p:sp>
      <p:sp>
        <p:nvSpPr>
          <p:cNvPr id="59" name="Text 37"/>
          <p:cNvSpPr/>
          <p:nvPr/>
        </p:nvSpPr>
        <p:spPr>
          <a:xfrm>
            <a:off x="5248275" y="3276600"/>
            <a:ext cx="20955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00000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Retrieval over Raw Chunks</a:t>
            </a:r>
            <a:endParaRPr lang="en-US" sz="1350" dirty="0"/>
          </a:p>
        </p:txBody>
      </p:sp>
      <p:sp>
        <p:nvSpPr>
          <p:cNvPr id="60" name="Text 38"/>
          <p:cNvSpPr/>
          <p:nvPr/>
        </p:nvSpPr>
        <p:spPr>
          <a:xfrm>
            <a:off x="8867775" y="3276600"/>
            <a:ext cx="771525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00000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Final QA</a:t>
            </a:r>
            <a:endParaRPr lang="en-US" sz="1350" dirty="0"/>
          </a:p>
        </p:txBody>
      </p:sp>
      <p:sp>
        <p:nvSpPr>
          <p:cNvPr id="61" name="Text 39"/>
          <p:cNvSpPr/>
          <p:nvPr/>
        </p:nvSpPr>
        <p:spPr>
          <a:xfrm>
            <a:off x="466725" y="5010150"/>
            <a:ext cx="1438275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00000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Interaction History</a:t>
            </a:r>
            <a:endParaRPr lang="en-US" sz="1350" dirty="0"/>
          </a:p>
        </p:txBody>
      </p:sp>
      <p:sp>
        <p:nvSpPr>
          <p:cNvPr id="62" name="Text 40"/>
          <p:cNvSpPr/>
          <p:nvPr/>
        </p:nvSpPr>
        <p:spPr>
          <a:xfrm>
            <a:off x="2409825" y="5010150"/>
            <a:ext cx="1876425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00000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Zero-token Construction</a:t>
            </a:r>
            <a:endParaRPr lang="en-US" sz="1350" dirty="0"/>
          </a:p>
        </p:txBody>
      </p:sp>
      <p:sp>
        <p:nvSpPr>
          <p:cNvPr id="63" name="Text 41"/>
          <p:cNvSpPr/>
          <p:nvPr/>
        </p:nvSpPr>
        <p:spPr>
          <a:xfrm>
            <a:off x="3095625" y="3962400"/>
            <a:ext cx="1104900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Entity-context</a:t>
            </a:r>
            <a:endParaRPr lang="en-US" sz="1200" dirty="0"/>
          </a:p>
        </p:txBody>
      </p:sp>
      <p:sp>
        <p:nvSpPr>
          <p:cNvPr id="64" name="Text 42"/>
          <p:cNvSpPr/>
          <p:nvPr/>
        </p:nvSpPr>
        <p:spPr>
          <a:xfrm>
            <a:off x="3505200" y="4162425"/>
            <a:ext cx="485775" cy="2000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80" dirty="0">
                <a:solidFill>
                  <a:srgbClr val="00000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Graph</a:t>
            </a:r>
            <a:endParaRPr lang="en-US" sz="1280" dirty="0"/>
          </a:p>
        </p:txBody>
      </p:sp>
      <p:sp>
        <p:nvSpPr>
          <p:cNvPr id="65" name="Text 43"/>
          <p:cNvSpPr/>
          <p:nvPr/>
        </p:nvSpPr>
        <p:spPr>
          <a:xfrm>
            <a:off x="3343275" y="4524375"/>
            <a:ext cx="714375" cy="2190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80" dirty="0">
                <a:solidFill>
                  <a:srgbClr val="00000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Temporal</a:t>
            </a:r>
            <a:endParaRPr lang="en-US" sz="1280" dirty="0"/>
          </a:p>
        </p:txBody>
      </p:sp>
      <p:sp>
        <p:nvSpPr>
          <p:cNvPr id="66" name="Text 44"/>
          <p:cNvSpPr/>
          <p:nvPr/>
        </p:nvSpPr>
        <p:spPr>
          <a:xfrm>
            <a:off x="3343275" y="4733925"/>
            <a:ext cx="742950" cy="2190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80" dirty="0">
                <a:solidFill>
                  <a:srgbClr val="00000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hierarchy</a:t>
            </a:r>
            <a:endParaRPr lang="en-US" sz="1280" dirty="0"/>
          </a:p>
        </p:txBody>
      </p:sp>
      <p:sp>
        <p:nvSpPr>
          <p:cNvPr id="67" name="Text 45"/>
          <p:cNvSpPr/>
          <p:nvPr/>
        </p:nvSpPr>
        <p:spPr>
          <a:xfrm>
            <a:off x="4800600" y="5010150"/>
            <a:ext cx="100965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00000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Query Profile</a:t>
            </a:r>
            <a:endParaRPr lang="en-US" sz="1350" dirty="0"/>
          </a:p>
        </p:txBody>
      </p:sp>
      <p:sp>
        <p:nvSpPr>
          <p:cNvPr id="68" name="Text 46"/>
          <p:cNvSpPr/>
          <p:nvPr/>
        </p:nvSpPr>
        <p:spPr>
          <a:xfrm>
            <a:off x="6115050" y="4876800"/>
            <a:ext cx="11430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00000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Dual Retrieval</a:t>
            </a:r>
            <a:endParaRPr lang="en-US" sz="1350" dirty="0"/>
          </a:p>
        </p:txBody>
      </p:sp>
      <p:sp>
        <p:nvSpPr>
          <p:cNvPr id="69" name="Text 47"/>
          <p:cNvSpPr/>
          <p:nvPr/>
        </p:nvSpPr>
        <p:spPr>
          <a:xfrm>
            <a:off x="6286500" y="5095875"/>
            <a:ext cx="8001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00000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&amp; Fusion</a:t>
            </a:r>
            <a:endParaRPr lang="en-US" sz="1350" dirty="0"/>
          </a:p>
        </p:txBody>
      </p:sp>
      <p:sp>
        <p:nvSpPr>
          <p:cNvPr id="70" name="Text 48"/>
          <p:cNvSpPr/>
          <p:nvPr/>
        </p:nvSpPr>
        <p:spPr>
          <a:xfrm>
            <a:off x="7200900" y="5010150"/>
            <a:ext cx="161925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00000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Evidence Calibration</a:t>
            </a:r>
            <a:endParaRPr lang="en-US" sz="1350" dirty="0"/>
          </a:p>
        </p:txBody>
      </p:sp>
      <p:sp>
        <p:nvSpPr>
          <p:cNvPr id="71" name="Text 49"/>
          <p:cNvSpPr/>
          <p:nvPr/>
        </p:nvSpPr>
        <p:spPr>
          <a:xfrm>
            <a:off x="8867775" y="5010150"/>
            <a:ext cx="771525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00000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Final QA</a:t>
            </a:r>
            <a:endParaRPr lang="en-US" sz="1350" dirty="0"/>
          </a:p>
        </p:txBody>
      </p:sp>
      <p:sp>
        <p:nvSpPr>
          <p:cNvPr id="72" name="Text 50"/>
          <p:cNvSpPr/>
          <p:nvPr/>
        </p:nvSpPr>
        <p:spPr>
          <a:xfrm>
            <a:off x="914400" y="762000"/>
            <a:ext cx="552450" cy="1524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20" dirty="0">
                <a:solidFill>
                  <a:srgbClr val="00000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... ...</a:t>
            </a:r>
            <a:endParaRPr lang="en-US" sz="1020" dirty="0"/>
          </a:p>
        </p:txBody>
      </p:sp>
      <p:sp>
        <p:nvSpPr>
          <p:cNvPr id="73" name="Text 51"/>
          <p:cNvSpPr/>
          <p:nvPr/>
        </p:nvSpPr>
        <p:spPr>
          <a:xfrm>
            <a:off x="771525" y="1066800"/>
            <a:ext cx="552450" cy="1524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20" dirty="0">
                <a:solidFill>
                  <a:srgbClr val="00000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... ...</a:t>
            </a:r>
            <a:endParaRPr lang="en-US" sz="1020" dirty="0"/>
          </a:p>
        </p:txBody>
      </p:sp>
      <p:sp>
        <p:nvSpPr>
          <p:cNvPr id="74" name="Text 52"/>
          <p:cNvSpPr/>
          <p:nvPr/>
        </p:nvSpPr>
        <p:spPr>
          <a:xfrm>
            <a:off x="914400" y="2514600"/>
            <a:ext cx="552450" cy="1524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20" dirty="0">
                <a:solidFill>
                  <a:srgbClr val="00000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... ...</a:t>
            </a:r>
            <a:endParaRPr lang="en-US" sz="1020" dirty="0"/>
          </a:p>
        </p:txBody>
      </p:sp>
      <p:sp>
        <p:nvSpPr>
          <p:cNvPr id="75" name="Text 53"/>
          <p:cNvSpPr/>
          <p:nvPr/>
        </p:nvSpPr>
        <p:spPr>
          <a:xfrm>
            <a:off x="771525" y="2819400"/>
            <a:ext cx="552450" cy="1524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20" dirty="0">
                <a:solidFill>
                  <a:srgbClr val="00000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... ...</a:t>
            </a:r>
            <a:endParaRPr lang="en-US" sz="1020" dirty="0"/>
          </a:p>
        </p:txBody>
      </p:sp>
      <p:sp>
        <p:nvSpPr>
          <p:cNvPr id="76" name="Text 54"/>
          <p:cNvSpPr/>
          <p:nvPr/>
        </p:nvSpPr>
        <p:spPr>
          <a:xfrm>
            <a:off x="914400" y="4371975"/>
            <a:ext cx="552450" cy="1524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20" dirty="0">
                <a:solidFill>
                  <a:srgbClr val="00000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... ...</a:t>
            </a:r>
            <a:endParaRPr lang="en-US" sz="1020" dirty="0"/>
          </a:p>
        </p:txBody>
      </p:sp>
      <p:sp>
        <p:nvSpPr>
          <p:cNvPr id="77" name="Text 55"/>
          <p:cNvSpPr/>
          <p:nvPr/>
        </p:nvSpPr>
        <p:spPr>
          <a:xfrm>
            <a:off x="771525" y="4676775"/>
            <a:ext cx="552450" cy="1524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20" dirty="0">
                <a:solidFill>
                  <a:srgbClr val="00000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... ...</a:t>
            </a:r>
            <a:endParaRPr lang="en-US" sz="1020" dirty="0"/>
          </a:p>
        </p:txBody>
      </p:sp>
      <p:sp>
        <p:nvSpPr>
          <p:cNvPr id="78" name="Text 56"/>
          <p:cNvSpPr/>
          <p:nvPr/>
        </p:nvSpPr>
        <p:spPr>
          <a:xfrm>
            <a:off x="2886075" y="866775"/>
            <a:ext cx="247650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00000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AI</a:t>
            </a:r>
            <a:endParaRPr lang="en-US" sz="1180" dirty="0"/>
          </a:p>
        </p:txBody>
      </p:sp>
      <p:sp>
        <p:nvSpPr>
          <p:cNvPr id="79" name="Text 57"/>
          <p:cNvSpPr/>
          <p:nvPr/>
        </p:nvSpPr>
        <p:spPr>
          <a:xfrm>
            <a:off x="5286375" y="638175"/>
            <a:ext cx="266700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...</a:t>
            </a:r>
            <a:endParaRPr lang="en-US" sz="1300" dirty="0"/>
          </a:p>
        </p:txBody>
      </p:sp>
      <p:sp>
        <p:nvSpPr>
          <p:cNvPr id="80" name="Text 58"/>
          <p:cNvSpPr/>
          <p:nvPr/>
        </p:nvSpPr>
        <p:spPr>
          <a:xfrm>
            <a:off x="9058275" y="781050"/>
            <a:ext cx="180975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0000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Q</a:t>
            </a:r>
            <a:endParaRPr lang="en-US" sz="1400" dirty="0"/>
          </a:p>
        </p:txBody>
      </p:sp>
      <p:sp>
        <p:nvSpPr>
          <p:cNvPr id="81" name="Text 59"/>
          <p:cNvSpPr/>
          <p:nvPr/>
        </p:nvSpPr>
        <p:spPr>
          <a:xfrm>
            <a:off x="9315450" y="1000125"/>
            <a:ext cx="190500" cy="2095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dirty="0">
                <a:solidFill>
                  <a:srgbClr val="00000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A</a:t>
            </a:r>
            <a:endParaRPr lang="en-US" sz="1500" dirty="0"/>
          </a:p>
        </p:txBody>
      </p:sp>
      <p:sp>
        <p:nvSpPr>
          <p:cNvPr id="82" name="Text 60"/>
          <p:cNvSpPr/>
          <p:nvPr/>
        </p:nvSpPr>
        <p:spPr>
          <a:xfrm>
            <a:off x="5543550" y="2238375"/>
            <a:ext cx="619125" cy="1619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30" i="1" dirty="0">
                <a:solidFill>
                  <a:srgbClr val="00000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Session-1</a:t>
            </a:r>
            <a:endParaRPr lang="en-US" sz="1030" dirty="0"/>
          </a:p>
        </p:txBody>
      </p:sp>
      <p:sp>
        <p:nvSpPr>
          <p:cNvPr id="83" name="Text 61"/>
          <p:cNvSpPr/>
          <p:nvPr/>
        </p:nvSpPr>
        <p:spPr>
          <a:xfrm>
            <a:off x="5543550" y="2438400"/>
            <a:ext cx="619125" cy="1619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30" i="1" dirty="0">
                <a:solidFill>
                  <a:srgbClr val="00000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Session-2</a:t>
            </a:r>
            <a:endParaRPr lang="en-US" sz="1030" dirty="0"/>
          </a:p>
        </p:txBody>
      </p:sp>
      <p:sp>
        <p:nvSpPr>
          <p:cNvPr id="84" name="Text 62"/>
          <p:cNvSpPr/>
          <p:nvPr/>
        </p:nvSpPr>
        <p:spPr>
          <a:xfrm>
            <a:off x="5695950" y="2657475"/>
            <a:ext cx="419100" cy="1428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00000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... ...</a:t>
            </a:r>
            <a:endParaRPr lang="en-US" sz="950" dirty="0"/>
          </a:p>
        </p:txBody>
      </p:sp>
      <p:sp>
        <p:nvSpPr>
          <p:cNvPr id="85" name="Text 63"/>
          <p:cNvSpPr/>
          <p:nvPr/>
        </p:nvSpPr>
        <p:spPr>
          <a:xfrm>
            <a:off x="5553075" y="2790825"/>
            <a:ext cx="609600" cy="1619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30" i="1" dirty="0">
                <a:solidFill>
                  <a:srgbClr val="FF000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Session-t</a:t>
            </a:r>
            <a:endParaRPr lang="en-US" sz="1030" dirty="0"/>
          </a:p>
        </p:txBody>
      </p:sp>
      <p:sp>
        <p:nvSpPr>
          <p:cNvPr id="86" name="Text 64"/>
          <p:cNvSpPr/>
          <p:nvPr/>
        </p:nvSpPr>
        <p:spPr>
          <a:xfrm>
            <a:off x="6229350" y="2314575"/>
            <a:ext cx="1790700" cy="1619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80" dirty="0">
                <a:solidFill>
                  <a:srgbClr val="00000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Chunks across users/times</a:t>
            </a:r>
            <a:endParaRPr lang="en-US" sz="1080" dirty="0"/>
          </a:p>
        </p:txBody>
      </p:sp>
      <p:sp>
        <p:nvSpPr>
          <p:cNvPr id="87" name="Text 65"/>
          <p:cNvSpPr/>
          <p:nvPr/>
        </p:nvSpPr>
        <p:spPr>
          <a:xfrm>
            <a:off x="6238875" y="2819400"/>
            <a:ext cx="1714500" cy="1619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80" dirty="0">
                <a:solidFill>
                  <a:srgbClr val="FF000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Relevant Chunk missed</a:t>
            </a:r>
            <a:endParaRPr lang="en-US" sz="1080" dirty="0"/>
          </a:p>
        </p:txBody>
      </p:sp>
      <p:sp>
        <p:nvSpPr>
          <p:cNvPr id="88" name="Text 66"/>
          <p:cNvSpPr/>
          <p:nvPr/>
        </p:nvSpPr>
        <p:spPr>
          <a:xfrm>
            <a:off x="9058275" y="2476500"/>
            <a:ext cx="180975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0000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Q</a:t>
            </a:r>
            <a:endParaRPr lang="en-US" sz="1400" dirty="0"/>
          </a:p>
        </p:txBody>
      </p:sp>
      <p:sp>
        <p:nvSpPr>
          <p:cNvPr id="89" name="Text 67"/>
          <p:cNvSpPr/>
          <p:nvPr/>
        </p:nvSpPr>
        <p:spPr>
          <a:xfrm>
            <a:off x="9315450" y="2695575"/>
            <a:ext cx="190500" cy="2095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dirty="0">
                <a:solidFill>
                  <a:srgbClr val="00000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A</a:t>
            </a:r>
            <a:endParaRPr lang="en-US" sz="1500" dirty="0"/>
          </a:p>
        </p:txBody>
      </p:sp>
      <p:sp>
        <p:nvSpPr>
          <p:cNvPr id="90" name="Text 68"/>
          <p:cNvSpPr/>
          <p:nvPr/>
        </p:nvSpPr>
        <p:spPr>
          <a:xfrm>
            <a:off x="5210175" y="3724275"/>
            <a:ext cx="171450" cy="2190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dirty="0">
                <a:solidFill>
                  <a:srgbClr val="00000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?</a:t>
            </a:r>
            <a:endParaRPr lang="en-US" sz="1500" dirty="0"/>
          </a:p>
        </p:txBody>
      </p:sp>
      <p:sp>
        <p:nvSpPr>
          <p:cNvPr id="91" name="Text 69"/>
          <p:cNvSpPr/>
          <p:nvPr/>
        </p:nvSpPr>
        <p:spPr>
          <a:xfrm>
            <a:off x="9058275" y="4352925"/>
            <a:ext cx="180975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0000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Q</a:t>
            </a:r>
            <a:endParaRPr lang="en-US" sz="1400" dirty="0"/>
          </a:p>
        </p:txBody>
      </p:sp>
      <p:sp>
        <p:nvSpPr>
          <p:cNvPr id="92" name="Text 70"/>
          <p:cNvSpPr/>
          <p:nvPr/>
        </p:nvSpPr>
        <p:spPr>
          <a:xfrm>
            <a:off x="9315450" y="4572000"/>
            <a:ext cx="190500" cy="2095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dirty="0">
                <a:solidFill>
                  <a:srgbClr val="00000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A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fig2ppt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fig2ppt output</dc:title>
  <dc:subject>Figure reconstructed by fig2ppt</dc:subject>
  <dc:creator>fig2ppt</dc:creator>
  <cp:lastModifiedBy>fig2ppt</cp:lastModifiedBy>
  <cp:revision>1</cp:revision>
  <dcterms:created xsi:type="dcterms:W3CDTF">2026-08-04T14:46:06Z</dcterms:created>
  <dcterms:modified xsi:type="dcterms:W3CDTF">2026-08-04T14:46:06Z</dcterms:modified>
</cp:coreProperties>
</file>