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3620750" cy="4352925"/>
  <p:notesSz cx="4352925" cy="136207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287125" y="419100"/>
            <a:ext cx="2228850" cy="3295650"/>
          </a:xfrm>
          <a:prstGeom prst="roundRect">
            <a:avLst/>
          </a:prstGeom>
          <a:solidFill>
            <a:srgbClr val="FFF3CD"/>
          </a:solidFill>
          <a:ln w="31750">
            <a:solidFill>
              <a:srgbClr val="612B0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362200" y="2409825"/>
            <a:ext cx="6734175" cy="1247775"/>
          </a:xfrm>
          <a:prstGeom prst="roundRect">
            <a:avLst/>
          </a:prstGeom>
          <a:solidFill>
            <a:srgbClr val="FFFFFF">
              <a:alpha val="0"/>
            </a:srgbClr>
          </a:solidFill>
          <a:ln w="21590">
            <a:solidFill>
              <a:srgbClr val="000000"/>
            </a:solidFill>
            <a:prstDash val="dash"/>
          </a:ln>
        </p:spPr>
      </p:sp>
      <p:sp>
        <p:nvSpPr>
          <p:cNvPr id="4" name="Shape 2"/>
          <p:cNvSpPr/>
          <p:nvPr/>
        </p:nvSpPr>
        <p:spPr>
          <a:xfrm>
            <a:off x="1066800" y="95250"/>
            <a:ext cx="9667875" cy="647700"/>
          </a:xfrm>
          <a:custGeom>
            <a:avLst/>
            <a:gdLst/>
            <a:ahLst/>
            <a:cxnLst/>
            <a:rect l="l" t="t" r="r" b="b"/>
            <a:pathLst>
              <a:path w="9667875" h="647700">
                <a:moveTo>
                  <a:pt x="9667875" y="0"/>
                </a:moveTo>
                <a:lnTo>
                  <a:pt x="76200" y="0"/>
                </a:lnTo>
                <a:lnTo>
                  <a:pt x="76200" y="647700"/>
                </a:lnTo>
              </a:path>
            </a:pathLst>
          </a:custGeom>
          <a:solidFill>
            <a:srgbClr val="FFFFFF">
              <a:alpha val="0"/>
            </a:srgbClr>
          </a:solidFill>
          <a:ln w="27940">
            <a:solidFill>
              <a:srgbClr val="000000"/>
            </a:solidFill>
            <a:prstDash val="solid"/>
            <a:tailEnd type="triangle"/>
          </a:ln>
        </p:spPr>
      </p:sp>
      <p:sp>
        <p:nvSpPr>
          <p:cNvPr id="5" name="Shape 3"/>
          <p:cNvSpPr/>
          <p:nvPr/>
        </p:nvSpPr>
        <p:spPr>
          <a:xfrm>
            <a:off x="1057275" y="1809750"/>
            <a:ext cx="114300" cy="638175"/>
          </a:xfrm>
          <a:custGeom>
            <a:avLst/>
            <a:gdLst/>
            <a:ahLst/>
            <a:cxnLst/>
            <a:rect l="l" t="t" r="r" b="b"/>
            <a:pathLst>
              <a:path w="114300" h="638175">
                <a:moveTo>
                  <a:pt x="57150" y="638175"/>
                </a:moveTo>
                <a:lnTo>
                  <a:pt x="57150" y="0"/>
                </a:lnTo>
              </a:path>
            </a:pathLst>
          </a:custGeom>
          <a:solidFill>
            <a:srgbClr val="FFFFFF">
              <a:alpha val="0"/>
            </a:srgbClr>
          </a:solidFill>
          <a:ln w="26670">
            <a:solidFill>
              <a:srgbClr val="000000"/>
            </a:solidFill>
            <a:prstDash val="solid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2143125" y="1123950"/>
            <a:ext cx="295275" cy="123825"/>
          </a:xfrm>
          <a:custGeom>
            <a:avLst/>
            <a:gdLst/>
            <a:ahLst/>
            <a:cxnLst/>
            <a:rect l="l" t="t" r="r" b="b"/>
            <a:pathLst>
              <a:path w="295275" h="123825">
                <a:moveTo>
                  <a:pt x="0" y="57150"/>
                </a:moveTo>
                <a:lnTo>
                  <a:pt x="295275" y="57150"/>
                </a:lnTo>
              </a:path>
            </a:pathLst>
          </a:custGeom>
          <a:solidFill>
            <a:srgbClr val="FFFFFF">
              <a:alpha val="0"/>
            </a:srgbClr>
          </a:solidFill>
          <a:ln w="22860">
            <a:solidFill>
              <a:srgbClr val="000000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3067050" y="657225"/>
            <a:ext cx="123825" cy="971550"/>
          </a:xfrm>
          <a:custGeom>
            <a:avLst/>
            <a:gdLst/>
            <a:ahLst/>
            <a:cxnLst/>
            <a:rect l="l" t="t" r="r" b="b"/>
            <a:pathLst>
              <a:path w="123825" h="971550">
                <a:moveTo>
                  <a:pt x="123825" y="0"/>
                </a:moveTo>
                <a:lnTo>
                  <a:pt x="0" y="0"/>
                </a:lnTo>
                <a:lnTo>
                  <a:pt x="0" y="971550"/>
                </a:lnTo>
                <a:lnTo>
                  <a:pt x="123825" y="971550"/>
                </a:lnTo>
              </a:path>
            </a:pathLst>
          </a:custGeom>
          <a:solidFill>
            <a:srgbClr val="FFFFFF">
              <a:alpha val="0"/>
            </a:srgbClr>
          </a:solidFill>
          <a:ln w="30480">
            <a:solidFill>
              <a:srgbClr val="00000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839450" y="1028700"/>
            <a:ext cx="476250" cy="152400"/>
          </a:xfrm>
          <a:custGeom>
            <a:avLst/>
            <a:gdLst/>
            <a:ahLst/>
            <a:cxnLst/>
            <a:rect l="l" t="t" r="r" b="b"/>
            <a:pathLst>
              <a:path w="476250" h="152400">
                <a:moveTo>
                  <a:pt x="476250" y="76200"/>
                </a:moveTo>
                <a:lnTo>
                  <a:pt x="0" y="76200"/>
                </a:lnTo>
              </a:path>
            </a:pathLst>
          </a:custGeom>
          <a:solidFill>
            <a:srgbClr val="FFFFFF">
              <a:alpha val="0"/>
            </a:srgbClr>
          </a:solidFill>
          <a:ln w="26670">
            <a:solidFill>
              <a:srgbClr val="000000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581275" y="838200"/>
            <a:ext cx="342900" cy="533400"/>
          </a:xfrm>
          <a:prstGeom prst="roundRect">
            <a:avLst/>
          </a:prstGeom>
          <a:solidFill>
            <a:srgbClr val="FFF3CD"/>
          </a:solidFill>
          <a:ln w="29210">
            <a:solidFill>
              <a:srgbClr val="612B0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05200" y="1800225"/>
            <a:ext cx="6467475" cy="657225"/>
          </a:xfrm>
          <a:custGeom>
            <a:avLst/>
            <a:gdLst/>
            <a:ahLst/>
            <a:cxnLst/>
            <a:rect l="l" t="t" r="r" b="b"/>
            <a:pathLst>
              <a:path w="6467475" h="657225">
                <a:moveTo>
                  <a:pt x="314325" y="0"/>
                </a:moveTo>
                <a:lnTo>
                  <a:pt x="314325" y="333375"/>
                </a:lnTo>
                <a:lnTo>
                  <a:pt x="0" y="333375"/>
                </a:lnTo>
                <a:lnTo>
                  <a:pt x="6467475" y="333375"/>
                </a:lnTo>
                <a:lnTo>
                  <a:pt x="6467475" y="0"/>
                </a:lnTo>
                <a:lnTo>
                  <a:pt x="6467475" y="0"/>
                </a:lnTo>
              </a:path>
            </a:pathLst>
          </a:custGeom>
          <a:solidFill>
            <a:srgbClr val="FFFFFF">
              <a:alpha val="0"/>
            </a:srgbClr>
          </a:solidFill>
          <a:ln w="26670">
            <a:solidFill>
              <a:srgbClr val="612B0E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3495675" y="1790700"/>
            <a:ext cx="342900" cy="866775"/>
          </a:xfrm>
          <a:custGeom>
            <a:avLst/>
            <a:gdLst/>
            <a:ahLst/>
            <a:cxnLst/>
            <a:rect l="l" t="t" r="r" b="b"/>
            <a:pathLst>
              <a:path w="342900" h="866775">
                <a:moveTo>
                  <a:pt x="333375" y="0"/>
                </a:moveTo>
                <a:lnTo>
                  <a:pt x="333375" y="342900"/>
                </a:lnTo>
                <a:lnTo>
                  <a:pt x="9525" y="342900"/>
                </a:lnTo>
                <a:lnTo>
                  <a:pt x="9525" y="866775"/>
                </a:lnTo>
              </a:path>
            </a:pathLst>
          </a:custGeom>
          <a:solidFill>
            <a:srgbClr val="FFFFFF">
              <a:alpha val="0"/>
            </a:srgbClr>
          </a:solidFill>
          <a:ln w="26670">
            <a:solidFill>
              <a:srgbClr val="612B0E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162550" y="1800225"/>
            <a:ext cx="571500" cy="895350"/>
          </a:xfrm>
          <a:custGeom>
            <a:avLst/>
            <a:gdLst/>
            <a:ahLst/>
            <a:cxnLst/>
            <a:rect l="l" t="t" r="r" b="b"/>
            <a:pathLst>
              <a:path w="571500" h="895350">
                <a:moveTo>
                  <a:pt x="19050" y="895350"/>
                </a:moveTo>
                <a:lnTo>
                  <a:pt x="19050" y="333375"/>
                </a:lnTo>
                <a:lnTo>
                  <a:pt x="571500" y="333375"/>
                </a:lnTo>
                <a:lnTo>
                  <a:pt x="571500" y="0"/>
                </a:lnTo>
              </a:path>
            </a:pathLst>
          </a:custGeom>
          <a:solidFill>
            <a:srgbClr val="FFFFFF">
              <a:alpha val="0"/>
            </a:srgbClr>
          </a:solidFill>
          <a:ln w="26670">
            <a:solidFill>
              <a:srgbClr val="612B0E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6543675" y="1809750"/>
            <a:ext cx="1314450" cy="876300"/>
          </a:xfrm>
          <a:custGeom>
            <a:avLst/>
            <a:gdLst/>
            <a:ahLst/>
            <a:cxnLst/>
            <a:rect l="l" t="t" r="r" b="b"/>
            <a:pathLst>
              <a:path w="1314450" h="876300">
                <a:moveTo>
                  <a:pt x="0" y="876300"/>
                </a:moveTo>
                <a:lnTo>
                  <a:pt x="0" y="333375"/>
                </a:lnTo>
                <a:lnTo>
                  <a:pt x="1314450" y="333375"/>
                </a:lnTo>
                <a:lnTo>
                  <a:pt x="1314450" y="0"/>
                </a:lnTo>
              </a:path>
            </a:pathLst>
          </a:custGeom>
          <a:solidFill>
            <a:srgbClr val="FFFFFF">
              <a:alpha val="0"/>
            </a:srgbClr>
          </a:solidFill>
          <a:ln w="26670">
            <a:solidFill>
              <a:srgbClr val="612B0E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7848600" y="1800225"/>
            <a:ext cx="28575" cy="885825"/>
          </a:xfrm>
          <a:custGeom>
            <a:avLst/>
            <a:gdLst/>
            <a:ahLst/>
            <a:cxnLst/>
            <a:rect l="l" t="t" r="r" b="b"/>
            <a:pathLst>
              <a:path w="28575" h="885825">
                <a:moveTo>
                  <a:pt x="9525" y="0"/>
                </a:moveTo>
                <a:lnTo>
                  <a:pt x="9525" y="885825"/>
                </a:lnTo>
              </a:path>
            </a:pathLst>
          </a:custGeom>
          <a:solidFill>
            <a:srgbClr val="FFFFFF">
              <a:alpha val="0"/>
            </a:srgbClr>
          </a:solidFill>
          <a:ln w="26670">
            <a:solidFill>
              <a:srgbClr val="612B0E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9239250" y="1800225"/>
            <a:ext cx="38100" cy="361950"/>
          </a:xfrm>
          <a:custGeom>
            <a:avLst/>
            <a:gdLst/>
            <a:ahLst/>
            <a:cxnLst/>
            <a:rect l="l" t="t" r="r" b="b"/>
            <a:pathLst>
              <a:path w="38100" h="361950">
                <a:moveTo>
                  <a:pt x="19050" y="361950"/>
                </a:moveTo>
                <a:lnTo>
                  <a:pt x="19050" y="0"/>
                </a:lnTo>
              </a:path>
            </a:pathLst>
          </a:custGeom>
          <a:solidFill>
            <a:srgbClr val="FFFFFF">
              <a:alpha val="0"/>
            </a:srgbClr>
          </a:solidFill>
          <a:ln w="26670">
            <a:solidFill>
              <a:srgbClr val="612B0E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2514600" y="904875"/>
            <a:ext cx="342900" cy="533400"/>
          </a:xfrm>
          <a:prstGeom prst="roundRect">
            <a:avLst/>
          </a:prstGeom>
          <a:solidFill>
            <a:srgbClr val="FFF3CD"/>
          </a:solidFill>
          <a:ln w="29210">
            <a:solidFill>
              <a:srgbClr val="612B0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43275" y="609600"/>
            <a:ext cx="1333500" cy="723900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57725" y="628650"/>
            <a:ext cx="1323975" cy="714375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991225" y="638175"/>
            <a:ext cx="1323975" cy="714375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334250" y="638175"/>
            <a:ext cx="1333500" cy="714375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77275" y="638175"/>
            <a:ext cx="1333500" cy="714375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496550" y="790575"/>
            <a:ext cx="352425" cy="533400"/>
          </a:xfrm>
          <a:prstGeom prst="roundRect">
            <a:avLst/>
          </a:prstGeom>
          <a:solidFill>
            <a:srgbClr val="DCEAF7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409825" y="971550"/>
            <a:ext cx="447675" cy="457200"/>
          </a:xfrm>
          <a:prstGeom prst="roundRect">
            <a:avLst/>
          </a:prstGeom>
          <a:solidFill>
            <a:srgbClr val="FFF3CD"/>
          </a:solidFill>
          <a:ln w="29210">
            <a:solidFill>
              <a:srgbClr val="612B0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67075" y="714375"/>
            <a:ext cx="1333500" cy="723900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0" y="723900"/>
            <a:ext cx="1323975" cy="714375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905500" y="742950"/>
            <a:ext cx="1323975" cy="714375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239000" y="742950"/>
            <a:ext cx="1333500" cy="714375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591550" y="742950"/>
            <a:ext cx="1333500" cy="714375"/>
          </a:xfrm>
          <a:prstGeom prst="roundRect">
            <a:avLst/>
          </a:prstGeom>
          <a:solidFill>
            <a:srgbClr val="FFF3CD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429875" y="866775"/>
            <a:ext cx="352425" cy="533400"/>
          </a:xfrm>
          <a:prstGeom prst="roundRect">
            <a:avLst/>
          </a:prstGeom>
          <a:solidFill>
            <a:srgbClr val="DCEAF7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181350" y="819150"/>
            <a:ext cx="1323975" cy="695325"/>
          </a:xfrm>
          <a:prstGeom prst="roundRect">
            <a:avLst/>
          </a:prstGeom>
          <a:solidFill>
            <a:srgbClr val="FAEDF9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533900" y="819150"/>
            <a:ext cx="1323975" cy="714375"/>
          </a:xfrm>
          <a:prstGeom prst="roundRect">
            <a:avLst/>
          </a:prstGeom>
          <a:solidFill>
            <a:srgbClr val="E8F5E3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876925" y="828675"/>
            <a:ext cx="1323975" cy="704850"/>
          </a:xfrm>
          <a:prstGeom prst="roundRect">
            <a:avLst/>
          </a:prstGeom>
          <a:solidFill>
            <a:srgbClr val="FFFFFF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219950" y="838200"/>
            <a:ext cx="1323975" cy="695325"/>
          </a:xfrm>
          <a:prstGeom prst="roundRect">
            <a:avLst/>
          </a:prstGeom>
          <a:solidFill>
            <a:srgbClr val="E8F5E3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572500" y="838200"/>
            <a:ext cx="1333500" cy="695325"/>
          </a:xfrm>
          <a:prstGeom prst="roundRect">
            <a:avLst/>
          </a:prstGeom>
          <a:solidFill>
            <a:srgbClr val="FEFBF0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82250" y="962025"/>
            <a:ext cx="428625" cy="419100"/>
          </a:xfrm>
          <a:prstGeom prst="roundRect">
            <a:avLst/>
          </a:prstGeom>
          <a:solidFill>
            <a:srgbClr val="DCEAF7"/>
          </a:solidFill>
          <a:ln w="27940">
            <a:solidFill>
              <a:srgbClr val="612B0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457450" y="2667000"/>
            <a:ext cx="2009775" cy="876300"/>
          </a:xfrm>
          <a:prstGeom prst="roundRect">
            <a:avLst/>
          </a:prstGeom>
          <a:solidFill>
            <a:srgbClr val="FFF3CD"/>
          </a:solidFill>
          <a:ln w="31750">
            <a:solidFill>
              <a:srgbClr val="612B0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638675" y="2657475"/>
            <a:ext cx="2000250" cy="895350"/>
          </a:xfrm>
          <a:prstGeom prst="roundRect">
            <a:avLst/>
          </a:prstGeom>
          <a:solidFill>
            <a:srgbClr val="FFF3CD"/>
          </a:solidFill>
          <a:ln w="31750">
            <a:solidFill>
              <a:srgbClr val="612B0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819900" y="2676525"/>
            <a:ext cx="2162175" cy="866775"/>
          </a:xfrm>
          <a:prstGeom prst="roundRect">
            <a:avLst/>
          </a:prstGeom>
          <a:solidFill>
            <a:srgbClr val="FFF3CD"/>
          </a:solidFill>
          <a:ln w="31750">
            <a:solidFill>
              <a:srgbClr val="612B0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53850" y="247650"/>
            <a:ext cx="1295400" cy="342900"/>
          </a:xfrm>
          <a:prstGeom prst="roundRect">
            <a:avLst/>
          </a:prstGeom>
          <a:solidFill>
            <a:srgbClr val="FFFFFF"/>
          </a:solidFill>
          <a:ln w="31750">
            <a:solidFill>
              <a:srgbClr val="00000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524500" y="228600"/>
            <a:ext cx="204787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GRPO Rollouts</a:t>
            </a:r>
            <a:endParaRPr lang="en-US" sz="1900" dirty="0"/>
          </a:p>
        </p:txBody>
      </p:sp>
      <p:sp>
        <p:nvSpPr>
          <p:cNvPr id="41" name="Text 39"/>
          <p:cNvSpPr/>
          <p:nvPr/>
        </p:nvSpPr>
        <p:spPr>
          <a:xfrm>
            <a:off x="1543050" y="219075"/>
            <a:ext cx="11430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Update </a:t>
            </a:r>
            <a:r>
              <a:rPr lang="en-US" sz="18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</a:t>
            </a:r>
            <a:r>
              <a:rPr lang="en-US" sz="1800" b="1" i="1" baseline="-40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θ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1019175" y="942975"/>
            <a:ext cx="866775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</a:t>
            </a:r>
            <a:endParaRPr lang="en-US" sz="1700" dirty="0"/>
          </a:p>
        </p:txBody>
      </p:sp>
      <p:sp>
        <p:nvSpPr>
          <p:cNvPr id="43" name="Text 41"/>
          <p:cNvSpPr/>
          <p:nvPr/>
        </p:nvSpPr>
        <p:spPr>
          <a:xfrm>
            <a:off x="904875" y="1238250"/>
            <a:ext cx="115252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</a:t>
            </a:r>
            <a:r>
              <a:rPr lang="en-US" sz="17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π</a:t>
            </a:r>
            <a:r>
              <a:rPr lang="en-US" sz="1700" b="1" i="1" baseline="-40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θ</a:t>
            </a:r>
            <a:endParaRPr lang="en-US" sz="1700" dirty="0"/>
          </a:p>
        </p:txBody>
      </p:sp>
      <p:sp>
        <p:nvSpPr>
          <p:cNvPr id="44" name="Text 42"/>
          <p:cNvSpPr/>
          <p:nvPr/>
        </p:nvSpPr>
        <p:spPr>
          <a:xfrm>
            <a:off x="1104900" y="2733675"/>
            <a:ext cx="8382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</a:t>
            </a:r>
            <a:r>
              <a:rPr lang="en-US" sz="17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</a:t>
            </a:r>
            <a:endParaRPr lang="en-US" sz="1700" dirty="0"/>
          </a:p>
        </p:txBody>
      </p:sp>
      <p:sp>
        <p:nvSpPr>
          <p:cNvPr id="45" name="Text 43"/>
          <p:cNvSpPr/>
          <p:nvPr/>
        </p:nvSpPr>
        <p:spPr>
          <a:xfrm>
            <a:off x="809625" y="3076575"/>
            <a:ext cx="1219200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kettle and put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866775" y="3238500"/>
            <a:ext cx="1114425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on dining table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2514600" y="1114425"/>
            <a:ext cx="314325" cy="2762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00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τ</a:t>
            </a:r>
            <a:r>
              <a:rPr lang="en-US" sz="1800" b="1" baseline="-40000" dirty="0">
                <a:solidFill>
                  <a:srgbClr val="00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1</a:t>
            </a:r>
            <a:endParaRPr lang="en-US" sz="1800" dirty="0"/>
          </a:p>
        </p:txBody>
      </p:sp>
      <p:sp>
        <p:nvSpPr>
          <p:cNvPr id="48" name="Text 46"/>
          <p:cNvSpPr/>
          <p:nvPr/>
        </p:nvSpPr>
        <p:spPr>
          <a:xfrm>
            <a:off x="10086975" y="962025"/>
            <a:ext cx="26670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...</a:t>
            </a:r>
            <a:endParaRPr lang="en-US" sz="1800" dirty="0"/>
          </a:p>
        </p:txBody>
      </p:sp>
      <p:sp>
        <p:nvSpPr>
          <p:cNvPr id="49" name="Text 47"/>
          <p:cNvSpPr/>
          <p:nvPr/>
        </p:nvSpPr>
        <p:spPr>
          <a:xfrm>
            <a:off x="10477500" y="1047750"/>
            <a:ext cx="2667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00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r</a:t>
            </a:r>
            <a:r>
              <a:rPr lang="en-US" sz="1800" b="1" baseline="-40000" dirty="0">
                <a:solidFill>
                  <a:srgbClr val="000000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1</a:t>
            </a:r>
            <a:endParaRPr lang="en-US" sz="1800" dirty="0"/>
          </a:p>
        </p:txBody>
      </p:sp>
      <p:sp>
        <p:nvSpPr>
          <p:cNvPr id="50" name="Text 48"/>
          <p:cNvSpPr/>
          <p:nvPr/>
        </p:nvSpPr>
        <p:spPr>
          <a:xfrm>
            <a:off x="11925300" y="285750"/>
            <a:ext cx="91440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Reward</a:t>
            </a:r>
            <a:endParaRPr lang="en-US" sz="1850" dirty="0"/>
          </a:p>
        </p:txBody>
      </p:sp>
      <p:sp>
        <p:nvSpPr>
          <p:cNvPr id="51" name="Text 49"/>
          <p:cNvSpPr/>
          <p:nvPr/>
        </p:nvSpPr>
        <p:spPr>
          <a:xfrm>
            <a:off x="12134850" y="1152525"/>
            <a:ext cx="11334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Success</a:t>
            </a:r>
            <a:endParaRPr lang="en-US" sz="1350" dirty="0"/>
          </a:p>
        </p:txBody>
      </p:sp>
      <p:sp>
        <p:nvSpPr>
          <p:cNvPr id="52" name="Text 50"/>
          <p:cNvSpPr/>
          <p:nvPr/>
        </p:nvSpPr>
        <p:spPr>
          <a:xfrm>
            <a:off x="12192000" y="1781175"/>
            <a:ext cx="990600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Efficiency</a:t>
            </a:r>
            <a:endParaRPr lang="en-US" sz="1350" dirty="0"/>
          </a:p>
        </p:txBody>
      </p:sp>
      <p:sp>
        <p:nvSpPr>
          <p:cNvPr id="53" name="Text 51"/>
          <p:cNvSpPr/>
          <p:nvPr/>
        </p:nvSpPr>
        <p:spPr>
          <a:xfrm>
            <a:off x="12182475" y="2400300"/>
            <a:ext cx="89535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Diversity</a:t>
            </a:r>
            <a:endParaRPr lang="en-US" sz="1350" dirty="0"/>
          </a:p>
        </p:txBody>
      </p:sp>
      <p:sp>
        <p:nvSpPr>
          <p:cNvPr id="54" name="Text 52"/>
          <p:cNvSpPr/>
          <p:nvPr/>
        </p:nvSpPr>
        <p:spPr>
          <a:xfrm>
            <a:off x="12144375" y="3038475"/>
            <a:ext cx="12192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Spam &amp; Format</a:t>
            </a:r>
            <a:endParaRPr lang="en-US" sz="1200" dirty="0"/>
          </a:p>
        </p:txBody>
      </p:sp>
      <p:sp>
        <p:nvSpPr>
          <p:cNvPr id="55" name="Text 53"/>
          <p:cNvSpPr/>
          <p:nvPr/>
        </p:nvSpPr>
        <p:spPr>
          <a:xfrm>
            <a:off x="4791075" y="3886200"/>
            <a:ext cx="2676525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BPE Harness States</a:t>
            </a:r>
            <a:endParaRPr lang="en-US" sz="1800" dirty="0"/>
          </a:p>
        </p:txBody>
      </p:sp>
      <p:sp>
        <p:nvSpPr>
          <p:cNvPr id="56" name="Text 54"/>
          <p:cNvSpPr/>
          <p:nvPr/>
        </p:nvSpPr>
        <p:spPr>
          <a:xfrm>
            <a:off x="3371850" y="2676525"/>
            <a:ext cx="695325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Belief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5476875" y="2676525"/>
            <a:ext cx="885825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Progress</a:t>
            </a:r>
            <a:endParaRPr lang="en-US" sz="1400" dirty="0"/>
          </a:p>
        </p:txBody>
      </p:sp>
      <p:sp>
        <p:nvSpPr>
          <p:cNvPr id="58" name="Text 56"/>
          <p:cNvSpPr/>
          <p:nvPr/>
        </p:nvSpPr>
        <p:spPr>
          <a:xfrm>
            <a:off x="7562850" y="2676525"/>
            <a:ext cx="10858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2647950" y="3133725"/>
            <a:ext cx="17335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  Kettle at Stove burner</a:t>
            </a:r>
            <a:endParaRPr lang="en-US" sz="1100" dirty="0"/>
          </a:p>
        </p:txBody>
      </p:sp>
      <p:sp>
        <p:nvSpPr>
          <p:cNvPr id="60" name="Text 58"/>
          <p:cNvSpPr/>
          <p:nvPr/>
        </p:nvSpPr>
        <p:spPr>
          <a:xfrm>
            <a:off x="2647950" y="3314700"/>
            <a:ext cx="160972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  Countertop | Empty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4914900" y="3124200"/>
            <a:ext cx="14287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Step1: find kettle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4914900" y="3305175"/>
            <a:ext cx="15240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Step2: Clean kettle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6200775" y="3095625"/>
            <a:ext cx="1714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64" name="Text 62"/>
          <p:cNvSpPr/>
          <p:nvPr/>
        </p:nvSpPr>
        <p:spPr>
          <a:xfrm>
            <a:off x="6991350" y="3133725"/>
            <a:ext cx="18097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&amp; Task Specific Skills</a:t>
            </a:r>
            <a:endParaRPr lang="en-US" sz="1050" dirty="0"/>
          </a:p>
        </p:txBody>
      </p:sp>
      <p:sp>
        <p:nvSpPr>
          <p:cNvPr id="65" name="Text 63"/>
          <p:cNvSpPr/>
          <p:nvPr/>
        </p:nvSpPr>
        <p:spPr>
          <a:xfrm>
            <a:off x="7391400" y="3314700"/>
            <a:ext cx="10191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Priorities</a:t>
            </a:r>
            <a:endParaRPr lang="en-US" sz="1050" dirty="0"/>
          </a:p>
        </p:txBody>
      </p:sp>
      <p:sp>
        <p:nvSpPr>
          <p:cNvPr id="66" name="Text 64"/>
          <p:cNvSpPr/>
          <p:nvPr/>
        </p:nvSpPr>
        <p:spPr>
          <a:xfrm>
            <a:off x="9448800" y="2600325"/>
            <a:ext cx="1047750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</a:t>
            </a:r>
            <a:endParaRPr lang="en-US" sz="1250" dirty="0"/>
          </a:p>
        </p:txBody>
      </p:sp>
      <p:sp>
        <p:nvSpPr>
          <p:cNvPr id="67" name="Text 65"/>
          <p:cNvSpPr/>
          <p:nvPr/>
        </p:nvSpPr>
        <p:spPr>
          <a:xfrm>
            <a:off x="9353550" y="2828925"/>
            <a:ext cx="123825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(e.g., ALFWorld)</a:t>
            </a:r>
            <a:endParaRPr lang="en-US" sz="1150" dirty="0"/>
          </a:p>
        </p:txBody>
      </p:sp>
      <p:sp>
        <p:nvSpPr>
          <p:cNvPr id="68" name="Text 66"/>
          <p:cNvSpPr/>
          <p:nvPr/>
        </p:nvSpPr>
        <p:spPr>
          <a:xfrm>
            <a:off x="3457575" y="914400"/>
            <a:ext cx="752475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B12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</a:t>
            </a:r>
            <a:endParaRPr lang="en-US" sz="1350" dirty="0"/>
          </a:p>
        </p:txBody>
      </p:sp>
      <p:sp>
        <p:nvSpPr>
          <p:cNvPr id="69" name="Text 67"/>
          <p:cNvSpPr/>
          <p:nvPr/>
        </p:nvSpPr>
        <p:spPr>
          <a:xfrm>
            <a:off x="3267075" y="1209675"/>
            <a:ext cx="117157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[Step1: find kettle]</a:t>
            </a:r>
            <a:endParaRPr lang="en-US" sz="900" dirty="0"/>
          </a:p>
        </p:txBody>
      </p:sp>
      <p:sp>
        <p:nvSpPr>
          <p:cNvPr id="70" name="Text 68"/>
          <p:cNvSpPr/>
          <p:nvPr/>
        </p:nvSpPr>
        <p:spPr>
          <a:xfrm>
            <a:off x="4886325" y="914400"/>
            <a:ext cx="790575" cy="2190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3D7F2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Recall</a:t>
            </a:r>
            <a:endParaRPr lang="en-US" sz="1350" dirty="0"/>
          </a:p>
        </p:txBody>
      </p:sp>
      <p:sp>
        <p:nvSpPr>
          <p:cNvPr id="71" name="Text 69"/>
          <p:cNvSpPr/>
          <p:nvPr/>
        </p:nvSpPr>
        <p:spPr>
          <a:xfrm>
            <a:off x="4695825" y="1181100"/>
            <a:ext cx="100012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[Where to find</a:t>
            </a:r>
            <a:endParaRPr lang="en-US" sz="900" dirty="0"/>
          </a:p>
        </p:txBody>
      </p:sp>
      <p:sp>
        <p:nvSpPr>
          <p:cNvPr id="72" name="Text 70"/>
          <p:cNvSpPr/>
          <p:nvPr/>
        </p:nvSpPr>
        <p:spPr>
          <a:xfrm>
            <a:off x="4972050" y="1352550"/>
            <a:ext cx="6858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kettle?]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6315075" y="923925"/>
            <a:ext cx="504825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to</a:t>
            </a:r>
            <a:endParaRPr lang="en-US" sz="1250" dirty="0"/>
          </a:p>
        </p:txBody>
      </p:sp>
      <p:sp>
        <p:nvSpPr>
          <p:cNvPr id="74" name="Text 72"/>
          <p:cNvSpPr/>
          <p:nvPr/>
        </p:nvSpPr>
        <p:spPr>
          <a:xfrm>
            <a:off x="6067425" y="1133475"/>
            <a:ext cx="9525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[Stove burner 3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6048375" y="1304925"/>
            <a:ext cx="100965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-&gt; Obs: kettle]</a:t>
            </a:r>
            <a:endParaRPr lang="en-US" sz="900" dirty="0"/>
          </a:p>
        </p:txBody>
      </p:sp>
      <p:sp>
        <p:nvSpPr>
          <p:cNvPr id="76" name="Text 74"/>
          <p:cNvSpPr/>
          <p:nvPr/>
        </p:nvSpPr>
        <p:spPr>
          <a:xfrm>
            <a:off x="7724775" y="933450"/>
            <a:ext cx="4286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3D7F2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</a:t>
            </a:r>
            <a:endParaRPr lang="en-US" sz="1250" dirty="0"/>
          </a:p>
        </p:txBody>
      </p:sp>
      <p:sp>
        <p:nvSpPr>
          <p:cNvPr id="77" name="Text 75"/>
          <p:cNvSpPr/>
          <p:nvPr/>
        </p:nvSpPr>
        <p:spPr>
          <a:xfrm>
            <a:off x="7410450" y="1152525"/>
            <a:ext cx="9906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[Kettle found at</a:t>
            </a:r>
            <a:endParaRPr lang="en-US" sz="900" dirty="0"/>
          </a:p>
        </p:txBody>
      </p:sp>
      <p:sp>
        <p:nvSpPr>
          <p:cNvPr id="78" name="Text 76"/>
          <p:cNvSpPr/>
          <p:nvPr/>
        </p:nvSpPr>
        <p:spPr>
          <a:xfrm>
            <a:off x="7667625" y="1314450"/>
            <a:ext cx="523875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burner]</a:t>
            </a:r>
            <a:endParaRPr lang="en-US" sz="900" dirty="0"/>
          </a:p>
        </p:txBody>
      </p:sp>
      <p:sp>
        <p:nvSpPr>
          <p:cNvPr id="79" name="Text 77"/>
          <p:cNvSpPr/>
          <p:nvPr/>
        </p:nvSpPr>
        <p:spPr>
          <a:xfrm>
            <a:off x="9067800" y="942975"/>
            <a:ext cx="466725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612B0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</a:t>
            </a:r>
            <a:endParaRPr lang="en-US" sz="1250" dirty="0"/>
          </a:p>
        </p:txBody>
      </p:sp>
      <p:sp>
        <p:nvSpPr>
          <p:cNvPr id="80" name="Text 78"/>
          <p:cNvSpPr/>
          <p:nvPr/>
        </p:nvSpPr>
        <p:spPr>
          <a:xfrm>
            <a:off x="9039225" y="1200150"/>
            <a:ext cx="5715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[World]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3581400" y="1600200"/>
            <a:ext cx="42862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= 1</a:t>
            </a:r>
            <a:endParaRPr lang="en-US" sz="1200" dirty="0"/>
          </a:p>
        </p:txBody>
      </p:sp>
      <p:sp>
        <p:nvSpPr>
          <p:cNvPr id="82" name="Text 80"/>
          <p:cNvSpPr/>
          <p:nvPr/>
        </p:nvSpPr>
        <p:spPr>
          <a:xfrm>
            <a:off x="4933950" y="1600200"/>
            <a:ext cx="42862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= 2</a:t>
            </a:r>
            <a:endParaRPr lang="en-US" sz="1200" dirty="0"/>
          </a:p>
        </p:txBody>
      </p:sp>
      <p:sp>
        <p:nvSpPr>
          <p:cNvPr id="83" name="Text 81"/>
          <p:cNvSpPr/>
          <p:nvPr/>
        </p:nvSpPr>
        <p:spPr>
          <a:xfrm>
            <a:off x="6276975" y="1600200"/>
            <a:ext cx="42862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= 3</a:t>
            </a:r>
            <a:endParaRPr lang="en-US" sz="1200" dirty="0"/>
          </a:p>
        </p:txBody>
      </p:sp>
      <p:sp>
        <p:nvSpPr>
          <p:cNvPr id="84" name="Text 82"/>
          <p:cNvSpPr/>
          <p:nvPr/>
        </p:nvSpPr>
        <p:spPr>
          <a:xfrm>
            <a:off x="7620000" y="1600200"/>
            <a:ext cx="42862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= 4</a:t>
            </a:r>
            <a:endParaRPr lang="en-US" sz="1200" dirty="0"/>
          </a:p>
        </p:txBody>
      </p:sp>
      <p:sp>
        <p:nvSpPr>
          <p:cNvPr id="85" name="Text 83"/>
          <p:cNvSpPr/>
          <p:nvPr/>
        </p:nvSpPr>
        <p:spPr>
          <a:xfrm>
            <a:off x="8953500" y="1600200"/>
            <a:ext cx="42862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= 5</a:t>
            </a:r>
            <a:endParaRPr lang="en-US" sz="1200" dirty="0"/>
          </a:p>
        </p:txBody>
      </p:sp>
      <p:pic>
        <p:nvPicPr>
          <p:cNvPr id="86" name="Image 0" descr="/Users/longmac/sideProjects/fig2ppt/var/demo-covers-20260812/runs/self-evolving-harness/generated-assets/sticker-sheet-001/assets/policy-robo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" y="800100"/>
            <a:ext cx="676275" cy="704850"/>
          </a:xfrm>
          <a:prstGeom prst="rect">
            <a:avLst/>
          </a:prstGeom>
        </p:spPr>
      </p:pic>
      <p:pic>
        <p:nvPicPr>
          <p:cNvPr id="87" name="Image 1" descr="/Users/longmac/sideProjects/fig2ppt/var/demo-covers-20260812/runs/self-evolving-harness/generated-assets/sticker-sheet-001/assets/policy-fir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475" y="1323975"/>
            <a:ext cx="371475" cy="428625"/>
          </a:xfrm>
          <a:prstGeom prst="rect">
            <a:avLst/>
          </a:prstGeom>
        </p:spPr>
      </p:pic>
      <p:pic>
        <p:nvPicPr>
          <p:cNvPr id="88" name="Image 2" descr="/Users/longmac/sideProjects/fig2ppt/var/demo-covers-20260812/runs/self-evolving-harness/generated-assets/sticker-sheet-001/assets/task-document-ico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" y="2800350"/>
            <a:ext cx="542925" cy="542925"/>
          </a:xfrm>
          <a:prstGeom prst="rect">
            <a:avLst/>
          </a:prstGeom>
        </p:spPr>
      </p:pic>
      <p:pic>
        <p:nvPicPr>
          <p:cNvPr id="89" name="Image 3" descr="/Users/longmac/sideProjects/fig2ppt/var/demo-covers-20260812/runs/self-evolving-harness/generated-assets/sticker-sheet-001/assets/belief-brain-ico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475" y="2647950"/>
            <a:ext cx="342900" cy="333375"/>
          </a:xfrm>
          <a:prstGeom prst="rect">
            <a:avLst/>
          </a:prstGeom>
        </p:spPr>
      </p:pic>
      <p:pic>
        <p:nvPicPr>
          <p:cNvPr id="90" name="Image 4" descr="/Users/longmac/sideProjects/fig2ppt/var/demo-covers-20260812/runs/self-evolving-harness/generated-assets/sticker-sheet-001/assets/progress-gear-ico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3975" y="2600325"/>
            <a:ext cx="371475" cy="323850"/>
          </a:xfrm>
          <a:prstGeom prst="rect">
            <a:avLst/>
          </a:prstGeom>
        </p:spPr>
      </p:pic>
      <p:pic>
        <p:nvPicPr>
          <p:cNvPr id="91" name="Image 5" descr="/Users/longmac/sideProjects/fig2ppt/var/demo-covers-20260812/runs/self-evolving-harness/generated-assets/sticker-sheet-001/assets/experience-db-ico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9475" y="2657475"/>
            <a:ext cx="361950" cy="323850"/>
          </a:xfrm>
          <a:prstGeom prst="rect">
            <a:avLst/>
          </a:prstGeom>
        </p:spPr>
      </p:pic>
      <p:pic>
        <p:nvPicPr>
          <p:cNvPr id="92" name="Image 6" descr="/Users/longmac/sideProjects/fig2ppt/var/demo-covers-20260812/runs/self-evolving-harness/generated-assets/sticker-sheet-001/assets/environment-arm-icon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5475" y="3143250"/>
            <a:ext cx="400050" cy="390525"/>
          </a:xfrm>
          <a:prstGeom prst="rect">
            <a:avLst/>
          </a:prstGeom>
        </p:spPr>
      </p:pic>
      <p:pic>
        <p:nvPicPr>
          <p:cNvPr id="93" name="Image 7" descr="/Users/longmac/sideProjects/fig2ppt/var/demo-covers-20260812/runs/self-evolving-harness/generated-assets/sticker-sheet-001/assets/environment-shelf-icon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1250" y="3048000"/>
            <a:ext cx="485775" cy="466725"/>
          </a:xfrm>
          <a:prstGeom prst="rect">
            <a:avLst/>
          </a:prstGeom>
        </p:spPr>
      </p:pic>
      <p:pic>
        <p:nvPicPr>
          <p:cNvPr id="94" name="Image 8" descr="/Users/longmac/sideProjects/fig2ppt/var/demo-covers-20260812/runs/self-evolving-harness/generated-assets/sticker-sheet-001/assets/reward-task-success-icon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06225" y="1038225"/>
            <a:ext cx="466725" cy="428625"/>
          </a:xfrm>
          <a:prstGeom prst="rect">
            <a:avLst/>
          </a:prstGeom>
        </p:spPr>
      </p:pic>
      <p:pic>
        <p:nvPicPr>
          <p:cNvPr id="95" name="Image 9" descr="/Users/longmac/sideProjects/fig2ppt/var/demo-covers-20260812/runs/self-evolving-harness/generated-assets/sticker-sheet-001/assets/reward-efficiency-icon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25275" y="1657350"/>
            <a:ext cx="457200" cy="428625"/>
          </a:xfrm>
          <a:prstGeom prst="rect">
            <a:avLst/>
          </a:prstGeom>
        </p:spPr>
      </p:pic>
      <p:pic>
        <p:nvPicPr>
          <p:cNvPr id="96" name="Image 10" descr="/Users/longmac/sideProjects/fig2ppt/var/demo-covers-20260812/runs/self-evolving-harness/generated-assets/sticker-sheet-001/assets/reward-diversity-icon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715750" y="2276475"/>
            <a:ext cx="476250" cy="419100"/>
          </a:xfrm>
          <a:prstGeom prst="rect">
            <a:avLst/>
          </a:prstGeom>
        </p:spPr>
      </p:pic>
      <p:pic>
        <p:nvPicPr>
          <p:cNvPr id="97" name="Image 11" descr="/Users/longmac/sideProjects/fig2ppt/var/demo-covers-20260812/runs/self-evolving-harness/generated-assets/sticker-sheet-001/assets/reward-spam-icon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68125" y="2905125"/>
            <a:ext cx="514350" cy="409575"/>
          </a:xfrm>
          <a:prstGeom prst="rect">
            <a:avLst/>
          </a:prstGeom>
        </p:spPr>
      </p:pic>
      <p:sp>
        <p:nvSpPr>
          <p:cNvPr id="98" name="Shape 84"/>
          <p:cNvSpPr/>
          <p:nvPr/>
        </p:nvSpPr>
        <p:spPr>
          <a:xfrm>
            <a:off x="142875" y="742950"/>
            <a:ext cx="2019300" cy="895350"/>
          </a:xfrm>
          <a:prstGeom prst="roundRect">
            <a:avLst/>
          </a:prstGeom>
          <a:solidFill>
            <a:srgbClr val="FFF3CD">
              <a:alpha val="0"/>
            </a:srgbClr>
          </a:solidFill>
          <a:ln w="31750">
            <a:solidFill>
              <a:srgbClr val="612B0E"/>
            </a:solidFill>
            <a:prstDash val="solid"/>
          </a:ln>
        </p:spPr>
      </p:sp>
      <p:sp>
        <p:nvSpPr>
          <p:cNvPr id="99" name="Shape 85"/>
          <p:cNvSpPr/>
          <p:nvPr/>
        </p:nvSpPr>
        <p:spPr>
          <a:xfrm>
            <a:off x="95250" y="2600325"/>
            <a:ext cx="2076450" cy="895350"/>
          </a:xfrm>
          <a:prstGeom prst="round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612B0E"/>
            </a:solidFill>
            <a:prstDash val="solid"/>
          </a:ln>
        </p:spPr>
      </p:sp>
      <p:sp>
        <p:nvSpPr>
          <p:cNvPr id="100" name="Shape 86"/>
          <p:cNvSpPr/>
          <p:nvPr/>
        </p:nvSpPr>
        <p:spPr>
          <a:xfrm>
            <a:off x="11382375" y="981075"/>
            <a:ext cx="2028825" cy="523875"/>
          </a:xfrm>
          <a:prstGeom prst="roundRect">
            <a:avLst/>
          </a:prstGeom>
          <a:solidFill>
            <a:srgbClr val="FFFFFF">
              <a:alpha val="0"/>
            </a:srgbClr>
          </a:solidFill>
          <a:ln w="31750">
            <a:solidFill>
              <a:srgbClr val="000000"/>
            </a:solidFill>
            <a:prstDash val="solid"/>
          </a:ln>
        </p:spPr>
      </p:sp>
      <p:sp>
        <p:nvSpPr>
          <p:cNvPr id="101" name="Shape 87"/>
          <p:cNvSpPr/>
          <p:nvPr/>
        </p:nvSpPr>
        <p:spPr>
          <a:xfrm>
            <a:off x="11382375" y="1609725"/>
            <a:ext cx="2028825" cy="533400"/>
          </a:xfrm>
          <a:prstGeom prst="roundRect">
            <a:avLst/>
          </a:prstGeom>
          <a:solidFill>
            <a:srgbClr val="FFFFFF">
              <a:alpha val="0"/>
            </a:srgbClr>
          </a:solidFill>
          <a:ln w="31750">
            <a:solidFill>
              <a:srgbClr val="000000"/>
            </a:solidFill>
            <a:prstDash val="solid"/>
          </a:ln>
        </p:spPr>
      </p:sp>
      <p:sp>
        <p:nvSpPr>
          <p:cNvPr id="102" name="Shape 88"/>
          <p:cNvSpPr/>
          <p:nvPr/>
        </p:nvSpPr>
        <p:spPr>
          <a:xfrm>
            <a:off x="11382375" y="2238375"/>
            <a:ext cx="2028825" cy="523875"/>
          </a:xfrm>
          <a:prstGeom prst="roundRect">
            <a:avLst/>
          </a:prstGeom>
          <a:solidFill>
            <a:srgbClr val="FFFFFF">
              <a:alpha val="0"/>
            </a:srgbClr>
          </a:solidFill>
          <a:ln w="31750">
            <a:solidFill>
              <a:srgbClr val="000000"/>
            </a:solidFill>
            <a:prstDash val="solid"/>
          </a:ln>
        </p:spPr>
      </p:sp>
      <p:sp>
        <p:nvSpPr>
          <p:cNvPr id="103" name="Shape 89"/>
          <p:cNvSpPr/>
          <p:nvPr/>
        </p:nvSpPr>
        <p:spPr>
          <a:xfrm>
            <a:off x="11382375" y="2857500"/>
            <a:ext cx="2028825" cy="533400"/>
          </a:xfrm>
          <a:prstGeom prst="roundRect">
            <a:avLst/>
          </a:prstGeom>
          <a:solidFill>
            <a:srgbClr val="E8E8E8">
              <a:alpha val="0"/>
            </a:srgbClr>
          </a:solidFill>
          <a:ln w="31750">
            <a:solidFill>
              <a:srgbClr val="000000"/>
            </a:solidFill>
            <a:prstDash val="solid"/>
          </a:ln>
        </p:spPr>
      </p:sp>
      <p:sp>
        <p:nvSpPr>
          <p:cNvPr id="104" name="Shape 90"/>
          <p:cNvSpPr/>
          <p:nvPr/>
        </p:nvSpPr>
        <p:spPr>
          <a:xfrm>
            <a:off x="9191625" y="2409825"/>
            <a:ext cx="1543050" cy="1247775"/>
          </a:xfrm>
          <a:prstGeom prst="roundRect">
            <a:avLst/>
          </a:prstGeom>
          <a:solidFill>
            <a:srgbClr val="FFFFFF">
              <a:alpha val="0"/>
            </a:srgbClr>
          </a:solidFill>
          <a:ln w="22860">
            <a:solidFill>
              <a:srgbClr val="612B0E"/>
            </a:solidFill>
            <a:prstDash val="dash"/>
          </a:ln>
        </p:spPr>
      </p:sp>
      <p:sp>
        <p:nvSpPr>
          <p:cNvPr id="105" name="Shape 91"/>
          <p:cNvSpPr/>
          <p:nvPr/>
        </p:nvSpPr>
        <p:spPr>
          <a:xfrm>
            <a:off x="2914650" y="2505075"/>
            <a:ext cx="1181100" cy="514350"/>
          </a:xfrm>
          <a:prstGeom prst="roundRect">
            <a:avLst/>
          </a:prstGeom>
          <a:solidFill>
            <a:srgbClr val="FFF3CD">
              <a:alpha val="0"/>
            </a:srgbClr>
          </a:solidFill>
          <a:ln w="31750">
            <a:solidFill>
              <a:srgbClr val="000000"/>
            </a:solidFill>
            <a:prstDash val="solid"/>
          </a:ln>
        </p:spPr>
      </p:sp>
      <p:sp>
        <p:nvSpPr>
          <p:cNvPr id="106" name="Shape 92"/>
          <p:cNvSpPr/>
          <p:nvPr/>
        </p:nvSpPr>
        <p:spPr>
          <a:xfrm>
            <a:off x="5086350" y="2505075"/>
            <a:ext cx="1219200" cy="514350"/>
          </a:xfrm>
          <a:prstGeom prst="roundRect">
            <a:avLst/>
          </a:prstGeom>
          <a:solidFill>
            <a:srgbClr val="FAEDF9">
              <a:alpha val="0"/>
            </a:srgbClr>
          </a:solidFill>
          <a:ln w="31750">
            <a:solidFill>
              <a:srgbClr val="000000"/>
            </a:solidFill>
            <a:prstDash val="solid"/>
          </a:ln>
        </p:spPr>
      </p:sp>
      <p:sp>
        <p:nvSpPr>
          <p:cNvPr id="107" name="Shape 93"/>
          <p:cNvSpPr/>
          <p:nvPr/>
        </p:nvSpPr>
        <p:spPr>
          <a:xfrm>
            <a:off x="7153275" y="2514600"/>
            <a:ext cx="1428750" cy="514350"/>
          </a:xfrm>
          <a:prstGeom prst="roundRect">
            <a:avLst/>
          </a:prstGeom>
          <a:solidFill>
            <a:srgbClr val="E8F5E3">
              <a:alpha val="0"/>
            </a:srgbClr>
          </a:solidFill>
          <a:ln w="31750">
            <a:solidFill>
              <a:srgbClr val="000000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fig2ppt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fig2ppt output</dc:title>
  <dc:subject>Figure reconstructed by fig2ppt</dc:subject>
  <dc:creator>fig2ppt</dc:creator>
  <cp:lastModifiedBy>fig2ppt</cp:lastModifiedBy>
  <cp:revision>1</cp:revision>
  <dcterms:created xsi:type="dcterms:W3CDTF">2026-08-12T11:41:52Z</dcterms:created>
  <dcterms:modified xsi:type="dcterms:W3CDTF">2026-08-12T11:41:52Z</dcterms:modified>
</cp:coreProperties>
</file>