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6116300" cy="8858250"/>
  <p:notesSz cx="8858250" cy="161163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C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ongmac/sideProjects/fig2ppt/experiments/fable5-rerun-aflow/output/aflow/assets/va-datasets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410" y="1809750"/>
            <a:ext cx="534353" cy="647700"/>
          </a:xfrm>
          <a:prstGeom prst="rect">
            <a:avLst/>
          </a:prstGeom>
        </p:spPr>
      </p:pic>
      <p:pic>
        <p:nvPicPr>
          <p:cNvPr id="3" name="Image 1" descr="/Users/longmac/sideProjects/fig2ppt/experiments/fable5-rerun-aflow/output/aflow/assets/va-seeker-avata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819150"/>
            <a:ext cx="628650" cy="685800"/>
          </a:xfrm>
          <a:prstGeom prst="rect">
            <a:avLst/>
          </a:prstGeom>
        </p:spPr>
      </p:pic>
      <p:pic>
        <p:nvPicPr>
          <p:cNvPr id="4" name="Image 2" descr="/Users/longmac/sideProjects/fig2ppt/experiments/fable5-rerun-aflow/output/aflow/assets/va-supporter-robo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505" y="1847850"/>
            <a:ext cx="510540" cy="657225"/>
          </a:xfrm>
          <a:prstGeom prst="rect">
            <a:avLst/>
          </a:prstGeom>
        </p:spPr>
      </p:pic>
      <p:pic>
        <p:nvPicPr>
          <p:cNvPr id="5" name="Image 3" descr="/Users/longmac/sideProjects/fig2ppt/experiments/fable5-rerun-aflow/output/aflow/assets/va-rewarder-do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733" y="2857500"/>
            <a:ext cx="680085" cy="933450"/>
          </a:xfrm>
          <a:prstGeom prst="rect">
            <a:avLst/>
          </a:prstGeom>
        </p:spPr>
      </p:pic>
      <p:pic>
        <p:nvPicPr>
          <p:cNvPr id="6" name="Image 4" descr="/Users/longmac/sideProjects/fig2ppt/experiments/fable5-rerun-aflow/output/aflow/assets/va-llam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6096000"/>
            <a:ext cx="571500" cy="876300"/>
          </a:xfrm>
          <a:prstGeom prst="rect">
            <a:avLst/>
          </a:prstGeom>
        </p:spPr>
      </p:pic>
      <p:pic>
        <p:nvPicPr>
          <p:cNvPr id="7" name="Image 5" descr="/Users/longmac/sideProjects/fig2ppt/experiments/fable5-rerun-aflow/output/aflow/assets/va-network-ico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025" y="6096000"/>
            <a:ext cx="771525" cy="894398"/>
          </a:xfrm>
          <a:prstGeom prst="rect">
            <a:avLst/>
          </a:prstGeom>
        </p:spPr>
      </p:pic>
      <p:pic>
        <p:nvPicPr>
          <p:cNvPr id="8" name="Image 6" descr="/Users/longmac/sideProjects/fig2ppt/experiments/fable5-rerun-aflow/output/aflow/assets/va-winner-bars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2175" y="6088380"/>
            <a:ext cx="457200" cy="338138"/>
          </a:xfrm>
          <a:prstGeom prst="rect">
            <a:avLst/>
          </a:prstGeom>
        </p:spPr>
      </p:pic>
      <p:pic>
        <p:nvPicPr>
          <p:cNvPr id="9" name="Image 7" descr="/Users/longmac/sideProjects/fig2ppt/experiments/fable5-rerun-aflow/output/aflow/assets/va-loser-bars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2175" y="6927532"/>
            <a:ext cx="457200" cy="355282"/>
          </a:xfrm>
          <a:prstGeom prst="rect">
            <a:avLst/>
          </a:prstGeom>
        </p:spPr>
      </p:pic>
      <p:pic>
        <p:nvPicPr>
          <p:cNvPr id="10" name="Image 8" descr="/Users/longmac/sideProjects/fig2ppt/experiments/fable5-rerun-aflow/output/aflow/assets/va-chat-icon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36003" y="7677150"/>
            <a:ext cx="360045" cy="361950"/>
          </a:xfrm>
          <a:prstGeom prst="rect">
            <a:avLst/>
          </a:prstGeom>
        </p:spPr>
      </p:pic>
      <p:pic>
        <p:nvPicPr>
          <p:cNvPr id="11" name="Image 9" descr="/Users/longmac/sideProjects/fig2ppt/experiments/fable5-rerun-aflow/output/aflow/assets/va-smiley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64678" y="6762750"/>
            <a:ext cx="912495" cy="838200"/>
          </a:xfrm>
          <a:prstGeom prst="rect">
            <a:avLst/>
          </a:prstGeom>
        </p:spPr>
      </p:pic>
      <p:sp>
        <p:nvSpPr>
          <p:cNvPr id="12" name="Shape 0"/>
          <p:cNvSpPr/>
          <p:nvPr/>
        </p:nvSpPr>
        <p:spPr>
          <a:xfrm>
            <a:off x="95250" y="123825"/>
            <a:ext cx="15887700" cy="4514850"/>
          </a:xfrm>
          <a:prstGeom prst="roundRect">
            <a:avLst>
              <a:gd name="adj" fmla="val 2633"/>
            </a:avLst>
          </a:prstGeom>
          <a:solidFill>
            <a:srgbClr val="FFFFFF">
              <a:alpha val="0"/>
            </a:srgbClr>
          </a:solidFill>
          <a:ln w="28575">
            <a:solidFill>
              <a:srgbClr val="083A77"/>
            </a:solidFill>
            <a:prstDash val="dash"/>
          </a:ln>
        </p:spPr>
      </p:sp>
      <p:sp>
        <p:nvSpPr>
          <p:cNvPr id="13" name="Shape 1"/>
          <p:cNvSpPr/>
          <p:nvPr/>
        </p:nvSpPr>
        <p:spPr>
          <a:xfrm>
            <a:off x="76200" y="4895850"/>
            <a:ext cx="15944850" cy="3619500"/>
          </a:xfrm>
          <a:prstGeom prst="roundRect">
            <a:avLst>
              <a:gd name="adj" fmla="val 3284"/>
            </a:avLst>
          </a:prstGeom>
          <a:solidFill>
            <a:srgbClr val="FFFFFF">
              <a:alpha val="0"/>
            </a:srgbClr>
          </a:solidFill>
          <a:ln w="28575">
            <a:solidFill>
              <a:srgbClr val="946419"/>
            </a:solidFill>
            <a:prstDash val="dash"/>
          </a:ln>
        </p:spPr>
      </p:sp>
      <p:sp>
        <p:nvSpPr>
          <p:cNvPr id="14" name="Shape 2"/>
          <p:cNvSpPr/>
          <p:nvPr/>
        </p:nvSpPr>
        <p:spPr>
          <a:xfrm>
            <a:off x="10648950" y="4972050"/>
            <a:ext cx="47625" cy="3486150"/>
          </a:xfrm>
          <a:custGeom>
            <a:avLst/>
            <a:gdLst/>
            <a:ahLst/>
            <a:cxnLst/>
            <a:rect l="l" t="t" r="r" b="b"/>
            <a:pathLst>
              <a:path w="47625" h="3486150">
                <a:moveTo>
                  <a:pt x="19050" y="0"/>
                </a:moveTo>
                <a:lnTo>
                  <a:pt x="19050" y="3486150"/>
                </a:lnTo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D3A56D"/>
            </a:solidFill>
            <a:prstDash val="dash"/>
          </a:ln>
        </p:spPr>
      </p:sp>
      <p:sp>
        <p:nvSpPr>
          <p:cNvPr id="15" name="Shape 3"/>
          <p:cNvSpPr/>
          <p:nvPr/>
        </p:nvSpPr>
        <p:spPr>
          <a:xfrm>
            <a:off x="5543550" y="409575"/>
            <a:ext cx="5086350" cy="4248150"/>
          </a:xfrm>
          <a:custGeom>
            <a:avLst/>
            <a:gdLst/>
            <a:ahLst/>
            <a:cxnLst/>
            <a:rect l="l" t="t" r="r" b="b"/>
            <a:pathLst>
              <a:path w="5086350" h="4248150">
                <a:moveTo>
                  <a:pt x="0" y="95250"/>
                </a:moveTo>
                <a:quadBezTo>
                  <a:pt x="19050" y="47625"/>
                  <a:pt x="95250" y="47625"/>
                </a:quadBezTo>
                <a:lnTo>
                  <a:pt x="4991100" y="47625"/>
                </a:lnTo>
                <a:quadBezTo>
                  <a:pt x="5067300" y="47625"/>
                  <a:pt x="5067300" y="123825"/>
                </a:quadBezTo>
                <a:lnTo>
                  <a:pt x="5067300" y="4124325"/>
                </a:lnTo>
                <a:quadBezTo>
                  <a:pt x="5067300" y="4200525"/>
                  <a:pt x="4991100" y="4200525"/>
                </a:quadBezTo>
                <a:lnTo>
                  <a:pt x="95250" y="4200525"/>
                </a:lnTo>
                <a:quadBezTo>
                  <a:pt x="19050" y="4200525"/>
                  <a:pt x="0" y="4152900"/>
                </a:quadBezTo>
              </a:path>
            </a:pathLst>
          </a:custGeom>
          <a:solidFill>
            <a:srgbClr val="FFFFFF">
              <a:alpha val="0"/>
            </a:srgbClr>
          </a:solidFill>
          <a:ln w="15875">
            <a:solidFill>
              <a:srgbClr val="C3CEDA"/>
            </a:solidFill>
            <a:prstDash val="solid"/>
          </a:ln>
        </p:spPr>
      </p:sp>
      <p:sp>
        <p:nvSpPr>
          <p:cNvPr id="16" name="Shape 4"/>
          <p:cNvSpPr/>
          <p:nvPr/>
        </p:nvSpPr>
        <p:spPr>
          <a:xfrm>
            <a:off x="5667375" y="876300"/>
            <a:ext cx="2257425" cy="1876425"/>
          </a:xfrm>
          <a:prstGeom prst="roundRect">
            <a:avLst>
              <a:gd name="adj" fmla="val 5848"/>
            </a:avLst>
          </a:prstGeom>
          <a:solidFill>
            <a:srgbClr val="FFFFFF"/>
          </a:solidFill>
          <a:ln w="15875">
            <a:solidFill>
              <a:srgbClr val="C9CDD4"/>
            </a:solidFill>
            <a:prstDash val="solid"/>
          </a:ln>
        </p:spPr>
      </p:sp>
      <p:sp>
        <p:nvSpPr>
          <p:cNvPr id="17" name="Shape 5"/>
          <p:cNvSpPr/>
          <p:nvPr/>
        </p:nvSpPr>
        <p:spPr>
          <a:xfrm>
            <a:off x="8181975" y="876300"/>
            <a:ext cx="2257425" cy="1857375"/>
          </a:xfrm>
          <a:prstGeom prst="roundRect">
            <a:avLst>
              <a:gd name="adj" fmla="val 5908"/>
            </a:avLst>
          </a:prstGeom>
          <a:solidFill>
            <a:srgbClr val="FFFFFF"/>
          </a:solidFill>
          <a:ln w="15875">
            <a:solidFill>
              <a:srgbClr val="C9CDD4"/>
            </a:solidFill>
            <a:prstDash val="solid"/>
          </a:ln>
        </p:spPr>
      </p:sp>
      <p:sp>
        <p:nvSpPr>
          <p:cNvPr id="18" name="Shape 6"/>
          <p:cNvSpPr/>
          <p:nvPr/>
        </p:nvSpPr>
        <p:spPr>
          <a:xfrm>
            <a:off x="5667375" y="2857500"/>
            <a:ext cx="2257425" cy="165735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 w="15875">
            <a:solidFill>
              <a:srgbClr val="C9CDD4"/>
            </a:solidFill>
            <a:prstDash val="solid"/>
          </a:ln>
        </p:spPr>
      </p:sp>
      <p:sp>
        <p:nvSpPr>
          <p:cNvPr id="19" name="Shape 7"/>
          <p:cNvSpPr/>
          <p:nvPr/>
        </p:nvSpPr>
        <p:spPr>
          <a:xfrm>
            <a:off x="8181975" y="2857500"/>
            <a:ext cx="2257425" cy="165735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 w="15875">
            <a:solidFill>
              <a:srgbClr val="C9CDD4"/>
            </a:solidFill>
            <a:prstDash val="solid"/>
          </a:ln>
        </p:spPr>
      </p:sp>
      <p:sp>
        <p:nvSpPr>
          <p:cNvPr id="20" name="Shape 8"/>
          <p:cNvSpPr/>
          <p:nvPr/>
        </p:nvSpPr>
        <p:spPr>
          <a:xfrm>
            <a:off x="5619750" y="28575"/>
            <a:ext cx="5010150" cy="352425"/>
          </a:xfrm>
          <a:prstGeom prst="roundRect">
            <a:avLst>
              <a:gd name="adj" fmla="val 18162"/>
            </a:avLst>
          </a:prstGeom>
          <a:solidFill>
            <a:srgbClr val="0B3D7E"/>
          </a:solidFill>
          <a:ln w="12700">
            <a:solidFill>
              <a:srgbClr val="0B3D7E"/>
            </a:solidFill>
            <a:prstDash val="solid"/>
          </a:ln>
        </p:spPr>
      </p:sp>
      <p:sp>
        <p:nvSpPr>
          <p:cNvPr id="21" name="Shape 9"/>
          <p:cNvSpPr/>
          <p:nvPr/>
        </p:nvSpPr>
        <p:spPr>
          <a:xfrm>
            <a:off x="5600700" y="4791075"/>
            <a:ext cx="5067300" cy="361950"/>
          </a:xfrm>
          <a:prstGeom prst="roundRect">
            <a:avLst>
              <a:gd name="adj" fmla="val 17684"/>
            </a:avLst>
          </a:prstGeom>
          <a:solidFill>
            <a:srgbClr val="926214"/>
          </a:solidFill>
          <a:ln w="12700">
            <a:solidFill>
              <a:srgbClr val="926214"/>
            </a:solidFill>
            <a:prstDash val="solid"/>
          </a:ln>
        </p:spPr>
      </p:sp>
      <p:sp>
        <p:nvSpPr>
          <p:cNvPr id="22" name="Shape 10"/>
          <p:cNvSpPr/>
          <p:nvPr/>
        </p:nvSpPr>
        <p:spPr>
          <a:xfrm>
            <a:off x="6686550" y="5572125"/>
            <a:ext cx="3695700" cy="1866900"/>
          </a:xfrm>
          <a:prstGeom prst="roundRect">
            <a:avLst>
              <a:gd name="adj" fmla="val 4898"/>
            </a:avLst>
          </a:prstGeom>
          <a:solidFill>
            <a:srgbClr val="FFFFFF">
              <a:alpha val="0"/>
            </a:srgbClr>
          </a:solidFill>
          <a:ln w="15875">
            <a:solidFill>
              <a:srgbClr val="ABADAC"/>
            </a:solidFill>
            <a:prstDash val="solid"/>
          </a:ln>
        </p:spPr>
      </p:sp>
      <p:sp>
        <p:nvSpPr>
          <p:cNvPr id="23" name="Shape 11"/>
          <p:cNvSpPr/>
          <p:nvPr/>
        </p:nvSpPr>
        <p:spPr>
          <a:xfrm>
            <a:off x="11887200" y="6838950"/>
            <a:ext cx="2105025" cy="1457325"/>
          </a:xfrm>
          <a:prstGeom prst="roundRect">
            <a:avLst>
              <a:gd name="adj" fmla="val 6275"/>
            </a:avLst>
          </a:prstGeom>
          <a:solidFill>
            <a:srgbClr val="FFFFFF">
              <a:alpha val="0"/>
            </a:srgbClr>
          </a:solidFill>
          <a:ln w="19050">
            <a:solidFill>
              <a:srgbClr val="6B8FB5"/>
            </a:solidFill>
            <a:prstDash val="solid"/>
          </a:ln>
        </p:spPr>
      </p:sp>
      <p:sp>
        <p:nvSpPr>
          <p:cNvPr id="24" name="Shape 12"/>
          <p:cNvSpPr/>
          <p:nvPr/>
        </p:nvSpPr>
        <p:spPr>
          <a:xfrm>
            <a:off x="1285875" y="847725"/>
            <a:ext cx="2228850" cy="666750"/>
          </a:xfrm>
          <a:prstGeom prst="roundRect">
            <a:avLst>
              <a:gd name="adj" fmla="val 12343"/>
            </a:avLst>
          </a:prstGeom>
          <a:solidFill>
            <a:srgbClr val="FFFFFF">
              <a:alpha val="0"/>
            </a:srgbClr>
          </a:solidFill>
          <a:ln w="19050">
            <a:solidFill>
              <a:srgbClr val="89A2BA"/>
            </a:solidFill>
            <a:prstDash val="solid"/>
          </a:ln>
        </p:spPr>
      </p:sp>
      <p:sp>
        <p:nvSpPr>
          <p:cNvPr id="25" name="Shape 13"/>
          <p:cNvSpPr/>
          <p:nvPr/>
        </p:nvSpPr>
        <p:spPr>
          <a:xfrm>
            <a:off x="1285875" y="1676400"/>
            <a:ext cx="2228850" cy="828675"/>
          </a:xfrm>
          <a:prstGeom prst="roundRect">
            <a:avLst>
              <a:gd name="adj" fmla="val 9931"/>
            </a:avLst>
          </a:prstGeom>
          <a:solidFill>
            <a:srgbClr val="FFFFFF">
              <a:alpha val="0"/>
            </a:srgbClr>
          </a:solidFill>
          <a:ln w="19050">
            <a:solidFill>
              <a:srgbClr val="75B3B2"/>
            </a:solidFill>
            <a:prstDash val="solid"/>
          </a:ln>
        </p:spPr>
      </p:sp>
      <p:sp>
        <p:nvSpPr>
          <p:cNvPr id="26" name="Shape 14"/>
          <p:cNvSpPr/>
          <p:nvPr/>
        </p:nvSpPr>
        <p:spPr>
          <a:xfrm>
            <a:off x="1304925" y="2590800"/>
            <a:ext cx="2190750" cy="1457325"/>
          </a:xfrm>
          <a:prstGeom prst="roundRect">
            <a:avLst>
              <a:gd name="adj" fmla="val 5647"/>
            </a:avLst>
          </a:prstGeom>
          <a:solidFill>
            <a:srgbClr val="FFFFFF">
              <a:alpha val="0"/>
            </a:srgbClr>
          </a:solidFill>
          <a:ln w="19050">
            <a:solidFill>
              <a:srgbClr val="E0A878"/>
            </a:solidFill>
            <a:prstDash val="solid"/>
          </a:ln>
        </p:spPr>
      </p:sp>
      <p:sp>
        <p:nvSpPr>
          <p:cNvPr id="27" name="Shape 15"/>
          <p:cNvSpPr/>
          <p:nvPr/>
        </p:nvSpPr>
        <p:spPr>
          <a:xfrm>
            <a:off x="3886200" y="1114425"/>
            <a:ext cx="1362075" cy="2514600"/>
          </a:xfrm>
          <a:prstGeom prst="roundRect">
            <a:avLst>
              <a:gd name="adj" fmla="val 6713"/>
            </a:avLst>
          </a:prstGeom>
          <a:solidFill>
            <a:srgbClr val="FAFBFC"/>
          </a:solidFill>
          <a:ln w="19050">
            <a:solidFill>
              <a:srgbClr val="6F8FB4"/>
            </a:solidFill>
            <a:prstDash val="dash"/>
          </a:ln>
        </p:spPr>
      </p:sp>
      <p:sp>
        <p:nvSpPr>
          <p:cNvPr id="28" name="Shape 16"/>
          <p:cNvSpPr/>
          <p:nvPr/>
        </p:nvSpPr>
        <p:spPr>
          <a:xfrm>
            <a:off x="10839450" y="3267075"/>
            <a:ext cx="2362200" cy="581025"/>
          </a:xfrm>
          <a:prstGeom prst="roundRect">
            <a:avLst>
              <a:gd name="adj" fmla="val 12590"/>
            </a:avLst>
          </a:prstGeom>
          <a:solidFill>
            <a:srgbClr val="ECEFF4"/>
          </a:solidFill>
          <a:ln w="19050">
            <a:solidFill>
              <a:srgbClr val="6E8FBC"/>
            </a:solidFill>
            <a:prstDash val="solid"/>
          </a:ln>
        </p:spPr>
      </p:sp>
      <p:sp>
        <p:nvSpPr>
          <p:cNvPr id="29" name="Shape 17"/>
          <p:cNvSpPr/>
          <p:nvPr/>
        </p:nvSpPr>
        <p:spPr>
          <a:xfrm>
            <a:off x="13430250" y="3267075"/>
            <a:ext cx="2343150" cy="581025"/>
          </a:xfrm>
          <a:prstGeom prst="roundRect">
            <a:avLst>
              <a:gd name="adj" fmla="val 12590"/>
            </a:avLst>
          </a:prstGeom>
          <a:solidFill>
            <a:srgbClr val="ECEFF4"/>
          </a:solidFill>
          <a:ln w="19050">
            <a:solidFill>
              <a:srgbClr val="6E8FBC"/>
            </a:solidFill>
            <a:prstDash val="solid"/>
          </a:ln>
        </p:spPr>
      </p:sp>
      <p:sp>
        <p:nvSpPr>
          <p:cNvPr id="30" name="Shape 18"/>
          <p:cNvSpPr/>
          <p:nvPr/>
        </p:nvSpPr>
        <p:spPr>
          <a:xfrm>
            <a:off x="10839450" y="4105275"/>
            <a:ext cx="5191125" cy="371475"/>
          </a:xfrm>
          <a:prstGeom prst="roundRect">
            <a:avLst>
              <a:gd name="adj" fmla="val 14769"/>
            </a:avLst>
          </a:prstGeom>
          <a:solidFill>
            <a:srgbClr val="FCFCFA"/>
          </a:solidFill>
          <a:ln w="15875">
            <a:solidFill>
              <a:srgbClr val="C9C9C9"/>
            </a:solidFill>
            <a:prstDash val="solid"/>
          </a:ln>
        </p:spPr>
      </p:sp>
      <p:sp>
        <p:nvSpPr>
          <p:cNvPr id="31" name="Shape 19"/>
          <p:cNvSpPr/>
          <p:nvPr/>
        </p:nvSpPr>
        <p:spPr>
          <a:xfrm>
            <a:off x="600075" y="5600700"/>
            <a:ext cx="2914650" cy="1685925"/>
          </a:xfrm>
          <a:prstGeom prst="roundRect">
            <a:avLst>
              <a:gd name="adj" fmla="val 6508"/>
            </a:avLst>
          </a:prstGeom>
          <a:solidFill>
            <a:srgbClr val="FFFFFF">
              <a:alpha val="0"/>
            </a:srgbClr>
          </a:solidFill>
          <a:ln w="22225">
            <a:solidFill>
              <a:srgbClr val="4C73AC"/>
            </a:solidFill>
            <a:prstDash val="solid"/>
          </a:ln>
        </p:spPr>
      </p:sp>
      <p:sp>
        <p:nvSpPr>
          <p:cNvPr id="32" name="Shape 20"/>
          <p:cNvSpPr/>
          <p:nvPr/>
        </p:nvSpPr>
        <p:spPr>
          <a:xfrm>
            <a:off x="4000500" y="5638800"/>
            <a:ext cx="2257425" cy="1771650"/>
          </a:xfrm>
          <a:prstGeom prst="roundRect">
            <a:avLst>
              <a:gd name="adj" fmla="val 5161"/>
            </a:avLst>
          </a:prstGeom>
          <a:solidFill>
            <a:srgbClr val="FEFCF8"/>
          </a:solidFill>
          <a:ln w="19050">
            <a:solidFill>
              <a:srgbClr val="CFA573"/>
            </a:solidFill>
            <a:prstDash val="solid"/>
          </a:ln>
        </p:spPr>
      </p:sp>
      <p:sp>
        <p:nvSpPr>
          <p:cNvPr id="33" name="Shape 21"/>
          <p:cNvSpPr/>
          <p:nvPr/>
        </p:nvSpPr>
        <p:spPr>
          <a:xfrm>
            <a:off x="6791325" y="5791200"/>
            <a:ext cx="3590925" cy="723900"/>
          </a:xfrm>
          <a:prstGeom prst="roundRect">
            <a:avLst>
              <a:gd name="adj" fmla="val 15158"/>
            </a:avLst>
          </a:prstGeom>
          <a:solidFill>
            <a:srgbClr val="FFFFFF">
              <a:alpha val="0"/>
            </a:srgbClr>
          </a:solidFill>
          <a:ln w="22225">
            <a:solidFill>
              <a:srgbClr val="6A9A66"/>
            </a:solidFill>
            <a:prstDash val="dash"/>
          </a:ln>
        </p:spPr>
      </p:sp>
      <p:sp>
        <p:nvSpPr>
          <p:cNvPr id="34" name="Shape 22"/>
          <p:cNvSpPr/>
          <p:nvPr/>
        </p:nvSpPr>
        <p:spPr>
          <a:xfrm>
            <a:off x="6791325" y="6619875"/>
            <a:ext cx="3590925" cy="733425"/>
          </a:xfrm>
          <a:prstGeom prst="roundRect">
            <a:avLst>
              <a:gd name="adj" fmla="val 14961"/>
            </a:avLst>
          </a:prstGeom>
          <a:solidFill>
            <a:srgbClr val="FFFFFF">
              <a:alpha val="0"/>
            </a:srgbClr>
          </a:solidFill>
          <a:ln w="22225">
            <a:solidFill>
              <a:srgbClr val="D3615F"/>
            </a:solidFill>
            <a:prstDash val="dash"/>
          </a:ln>
        </p:spPr>
      </p:sp>
      <p:sp>
        <p:nvSpPr>
          <p:cNvPr id="35" name="Shape 23"/>
          <p:cNvSpPr/>
          <p:nvPr/>
        </p:nvSpPr>
        <p:spPr>
          <a:xfrm>
            <a:off x="4181475" y="7648575"/>
            <a:ext cx="3438525" cy="619125"/>
          </a:xfrm>
          <a:prstGeom prst="roundRect">
            <a:avLst>
              <a:gd name="adj" fmla="val 14769"/>
            </a:avLst>
          </a:prstGeom>
          <a:solidFill>
            <a:srgbClr val="FAEDEF"/>
          </a:solidFill>
          <a:ln w="19050">
            <a:solidFill>
              <a:srgbClr val="CB8AA8"/>
            </a:solidFill>
            <a:prstDash val="solid"/>
          </a:ln>
        </p:spPr>
      </p:sp>
      <p:sp>
        <p:nvSpPr>
          <p:cNvPr id="36" name="Shape 24"/>
          <p:cNvSpPr/>
          <p:nvPr/>
        </p:nvSpPr>
        <p:spPr>
          <a:xfrm>
            <a:off x="10782300" y="5648325"/>
            <a:ext cx="990600" cy="1304925"/>
          </a:xfrm>
          <a:prstGeom prst="roundRect">
            <a:avLst>
              <a:gd name="adj" fmla="val 7385"/>
            </a:avLst>
          </a:prstGeom>
          <a:solidFill>
            <a:srgbClr val="FDFDFD"/>
          </a:solidFill>
          <a:ln w="15875">
            <a:solidFill>
              <a:srgbClr val="C3C6C7"/>
            </a:solidFill>
            <a:prstDash val="solid"/>
          </a:ln>
        </p:spPr>
      </p:sp>
      <p:sp>
        <p:nvSpPr>
          <p:cNvPr id="37" name="Shape 25"/>
          <p:cNvSpPr/>
          <p:nvPr/>
        </p:nvSpPr>
        <p:spPr>
          <a:xfrm>
            <a:off x="12049125" y="5676900"/>
            <a:ext cx="1905000" cy="885825"/>
          </a:xfrm>
          <a:prstGeom prst="roundRect">
            <a:avLst>
              <a:gd name="adj" fmla="val 8258"/>
            </a:avLst>
          </a:prstGeom>
          <a:solidFill>
            <a:srgbClr val="E9F2E2"/>
          </a:solidFill>
          <a:ln w="19050">
            <a:solidFill>
              <a:srgbClr val="8FAE8C"/>
            </a:solidFill>
            <a:prstDash val="solid"/>
          </a:ln>
        </p:spPr>
      </p:sp>
      <p:sp>
        <p:nvSpPr>
          <p:cNvPr id="38" name="Shape 26"/>
          <p:cNvSpPr/>
          <p:nvPr/>
        </p:nvSpPr>
        <p:spPr>
          <a:xfrm>
            <a:off x="14316075" y="6038850"/>
            <a:ext cx="1114425" cy="361950"/>
          </a:xfrm>
          <a:prstGeom prst="roundRect">
            <a:avLst>
              <a:gd name="adj" fmla="val 20211"/>
            </a:avLst>
          </a:prstGeom>
          <a:solidFill>
            <a:srgbClr val="F5EBF2"/>
          </a:solidFill>
          <a:ln w="15875">
            <a:solidFill>
              <a:srgbClr val="9D7DA3"/>
            </a:solidFill>
            <a:prstDash val="solid"/>
          </a:ln>
        </p:spPr>
      </p:sp>
      <p:sp>
        <p:nvSpPr>
          <p:cNvPr id="39" name="Shape 27"/>
          <p:cNvSpPr/>
          <p:nvPr/>
        </p:nvSpPr>
        <p:spPr>
          <a:xfrm>
            <a:off x="11972925" y="7143750"/>
            <a:ext cx="1809750" cy="1038225"/>
          </a:xfrm>
          <a:prstGeom prst="roundRect">
            <a:avLst>
              <a:gd name="adj" fmla="val 6165"/>
            </a:avLst>
          </a:prstGeom>
          <a:solidFill>
            <a:srgbClr val="FBFDFF"/>
          </a:solidFill>
          <a:ln w="15875">
            <a:solidFill>
              <a:srgbClr val="84BFDD"/>
            </a:solidFill>
            <a:prstDash val="solid"/>
          </a:ln>
        </p:spPr>
      </p:sp>
      <p:sp>
        <p:nvSpPr>
          <p:cNvPr id="40" name="Shape 28"/>
          <p:cNvSpPr/>
          <p:nvPr/>
        </p:nvSpPr>
        <p:spPr>
          <a:xfrm>
            <a:off x="523875" y="514350"/>
            <a:ext cx="285750" cy="304800"/>
          </a:xfrm>
          <a:prstGeom prst="ellipse">
            <a:avLst/>
          </a:prstGeom>
          <a:solidFill>
            <a:srgbClr val="0B3D7E"/>
          </a:solidFill>
          <a:ln w="12700">
            <a:solidFill>
              <a:srgbClr val="0B3D7E"/>
            </a:solidFill>
            <a:prstDash val="solid"/>
          </a:ln>
        </p:spPr>
      </p:sp>
      <p:sp>
        <p:nvSpPr>
          <p:cNvPr id="41" name="Shape 29"/>
          <p:cNvSpPr/>
          <p:nvPr/>
        </p:nvSpPr>
        <p:spPr>
          <a:xfrm>
            <a:off x="6076950" y="514350"/>
            <a:ext cx="295275" cy="304800"/>
          </a:xfrm>
          <a:prstGeom prst="ellipse">
            <a:avLst/>
          </a:prstGeom>
          <a:solidFill>
            <a:srgbClr val="0B3D7E"/>
          </a:solidFill>
          <a:ln w="12700">
            <a:solidFill>
              <a:srgbClr val="0B3D7E"/>
            </a:solidFill>
            <a:prstDash val="solid"/>
          </a:ln>
        </p:spPr>
      </p:sp>
      <p:sp>
        <p:nvSpPr>
          <p:cNvPr id="42" name="Shape 30"/>
          <p:cNvSpPr/>
          <p:nvPr/>
        </p:nvSpPr>
        <p:spPr>
          <a:xfrm>
            <a:off x="11029950" y="514350"/>
            <a:ext cx="304800" cy="304800"/>
          </a:xfrm>
          <a:prstGeom prst="ellipse">
            <a:avLst/>
          </a:prstGeom>
          <a:solidFill>
            <a:srgbClr val="0B3D7E"/>
          </a:solidFill>
          <a:ln w="12700">
            <a:solidFill>
              <a:srgbClr val="0B3D7E"/>
            </a:solidFill>
            <a:prstDash val="solid"/>
          </a:ln>
        </p:spPr>
      </p:sp>
      <p:sp>
        <p:nvSpPr>
          <p:cNvPr id="43" name="Shape 31"/>
          <p:cNvSpPr/>
          <p:nvPr/>
        </p:nvSpPr>
        <p:spPr>
          <a:xfrm>
            <a:off x="495300" y="5133975"/>
            <a:ext cx="295275" cy="314325"/>
          </a:xfrm>
          <a:prstGeom prst="ellipse">
            <a:avLst/>
          </a:prstGeom>
          <a:solidFill>
            <a:srgbClr val="0B3D7E"/>
          </a:solidFill>
          <a:ln w="12700">
            <a:solidFill>
              <a:srgbClr val="0B3D7E"/>
            </a:solidFill>
            <a:prstDash val="solid"/>
          </a:ln>
        </p:spPr>
      </p:sp>
      <p:sp>
        <p:nvSpPr>
          <p:cNvPr id="44" name="Shape 32"/>
          <p:cNvSpPr/>
          <p:nvPr/>
        </p:nvSpPr>
        <p:spPr>
          <a:xfrm>
            <a:off x="10925175" y="5153025"/>
            <a:ext cx="295275" cy="304800"/>
          </a:xfrm>
          <a:prstGeom prst="ellipse">
            <a:avLst/>
          </a:prstGeom>
          <a:solidFill>
            <a:srgbClr val="0B3D7E"/>
          </a:solidFill>
          <a:ln w="12700">
            <a:solidFill>
              <a:srgbClr val="0B3D7E"/>
            </a:solidFill>
            <a:prstDash val="solid"/>
          </a:ln>
        </p:spPr>
      </p:sp>
      <p:sp>
        <p:nvSpPr>
          <p:cNvPr id="45" name="Shape 33"/>
          <p:cNvSpPr/>
          <p:nvPr/>
        </p:nvSpPr>
        <p:spPr>
          <a:xfrm>
            <a:off x="2076450" y="962025"/>
            <a:ext cx="1409700" cy="409575"/>
          </a:xfrm>
          <a:prstGeom prst="roundRect">
            <a:avLst>
              <a:gd name="adj" fmla="val 15628"/>
            </a:avLst>
          </a:prstGeom>
          <a:solidFill>
            <a:srgbClr val="F4F8FB"/>
          </a:solidFill>
          <a:ln w="15875">
            <a:solidFill>
              <a:srgbClr val="A8C0DC"/>
            </a:solidFill>
            <a:prstDash val="solid"/>
          </a:ln>
        </p:spPr>
      </p:sp>
      <p:sp>
        <p:nvSpPr>
          <p:cNvPr id="46" name="Shape 34"/>
          <p:cNvSpPr/>
          <p:nvPr/>
        </p:nvSpPr>
        <p:spPr>
          <a:xfrm>
            <a:off x="2171700" y="1885950"/>
            <a:ext cx="1314450" cy="495300"/>
          </a:xfrm>
          <a:prstGeom prst="roundRect">
            <a:avLst>
              <a:gd name="adj" fmla="val 12923"/>
            </a:avLst>
          </a:prstGeom>
          <a:solidFill>
            <a:srgbClr val="F6FAFA"/>
          </a:solidFill>
          <a:ln w="15875">
            <a:solidFill>
              <a:srgbClr val="9BBFC0"/>
            </a:solidFill>
            <a:prstDash val="solid"/>
          </a:ln>
        </p:spPr>
      </p:sp>
      <p:sp>
        <p:nvSpPr>
          <p:cNvPr id="47" name="Shape 35"/>
          <p:cNvSpPr/>
          <p:nvPr/>
        </p:nvSpPr>
        <p:spPr>
          <a:xfrm>
            <a:off x="4067175" y="1524000"/>
            <a:ext cx="1028700" cy="285750"/>
          </a:xfrm>
          <a:prstGeom prst="roundRect">
            <a:avLst>
              <a:gd name="adj" fmla="val 16000"/>
            </a:avLst>
          </a:prstGeom>
          <a:solidFill>
            <a:srgbClr val="E4EBF5"/>
          </a:solidFill>
          <a:ln w="15875">
            <a:solidFill>
              <a:srgbClr val="88A3C7"/>
            </a:solidFill>
            <a:prstDash val="solid"/>
          </a:ln>
        </p:spPr>
      </p:sp>
      <p:sp>
        <p:nvSpPr>
          <p:cNvPr id="48" name="Shape 36"/>
          <p:cNvSpPr/>
          <p:nvPr/>
        </p:nvSpPr>
        <p:spPr>
          <a:xfrm>
            <a:off x="4067175" y="2381250"/>
            <a:ext cx="1028700" cy="285750"/>
          </a:xfrm>
          <a:prstGeom prst="roundRect">
            <a:avLst>
              <a:gd name="adj" fmla="val 16000"/>
            </a:avLst>
          </a:prstGeom>
          <a:solidFill>
            <a:srgbClr val="FAE7EF"/>
          </a:solidFill>
          <a:ln w="15875">
            <a:solidFill>
              <a:srgbClr val="D197AA"/>
            </a:solidFill>
            <a:prstDash val="solid"/>
          </a:ln>
        </p:spPr>
      </p:sp>
      <p:sp>
        <p:nvSpPr>
          <p:cNvPr id="49" name="Shape 37"/>
          <p:cNvSpPr/>
          <p:nvPr/>
        </p:nvSpPr>
        <p:spPr>
          <a:xfrm>
            <a:off x="4067175" y="3209925"/>
            <a:ext cx="1028700" cy="333375"/>
          </a:xfrm>
          <a:prstGeom prst="roundRect">
            <a:avLst>
              <a:gd name="adj" fmla="val 13714"/>
            </a:avLst>
          </a:prstGeom>
          <a:solidFill>
            <a:srgbClr val="FCEFE4"/>
          </a:solidFill>
          <a:ln w="15875">
            <a:solidFill>
              <a:srgbClr val="DEA775"/>
            </a:solidFill>
            <a:prstDash val="solid"/>
          </a:ln>
        </p:spPr>
      </p:sp>
      <p:sp>
        <p:nvSpPr>
          <p:cNvPr id="50" name="Shape 38"/>
          <p:cNvSpPr/>
          <p:nvPr/>
        </p:nvSpPr>
        <p:spPr>
          <a:xfrm>
            <a:off x="2324100" y="6096000"/>
            <a:ext cx="1047750" cy="304800"/>
          </a:xfrm>
          <a:prstGeom prst="roundRect">
            <a:avLst>
              <a:gd name="adj" fmla="val 15000"/>
            </a:avLst>
          </a:prstGeom>
          <a:solidFill>
            <a:srgbClr val="EEE1EE"/>
          </a:solidFill>
          <a:ln w="15875">
            <a:solidFill>
              <a:srgbClr val="B094B7"/>
            </a:solidFill>
            <a:prstDash val="solid"/>
          </a:ln>
        </p:spPr>
      </p:sp>
      <p:sp>
        <p:nvSpPr>
          <p:cNvPr id="51" name="Shape 39"/>
          <p:cNvSpPr/>
          <p:nvPr/>
        </p:nvSpPr>
        <p:spPr>
          <a:xfrm>
            <a:off x="2324100" y="6715125"/>
            <a:ext cx="1047750" cy="304800"/>
          </a:xfrm>
          <a:prstGeom prst="roundRect">
            <a:avLst>
              <a:gd name="adj" fmla="val 15000"/>
            </a:avLst>
          </a:prstGeom>
          <a:solidFill>
            <a:srgbClr val="E8F2E1"/>
          </a:solidFill>
          <a:ln w="15875">
            <a:solidFill>
              <a:srgbClr val="93B390"/>
            </a:solidFill>
            <a:prstDash val="solid"/>
          </a:ln>
        </p:spPr>
      </p:sp>
      <p:sp>
        <p:nvSpPr>
          <p:cNvPr id="52" name="Shape 40"/>
          <p:cNvSpPr/>
          <p:nvPr/>
        </p:nvSpPr>
        <p:spPr>
          <a:xfrm>
            <a:off x="4086225" y="5981700"/>
            <a:ext cx="2152650" cy="581025"/>
          </a:xfrm>
          <a:prstGeom prst="roundRect">
            <a:avLst>
              <a:gd name="adj" fmla="val 11016"/>
            </a:avLst>
          </a:prstGeom>
          <a:solidFill>
            <a:srgbClr val="FAF2E5"/>
          </a:solidFill>
          <a:ln w="15875">
            <a:solidFill>
              <a:srgbClr val="D8B186"/>
            </a:solidFill>
            <a:prstDash val="solid"/>
          </a:ln>
        </p:spPr>
      </p:sp>
      <p:sp>
        <p:nvSpPr>
          <p:cNvPr id="53" name="Shape 41"/>
          <p:cNvSpPr/>
          <p:nvPr/>
        </p:nvSpPr>
        <p:spPr>
          <a:xfrm>
            <a:off x="4086225" y="6696075"/>
            <a:ext cx="2152650" cy="590550"/>
          </a:xfrm>
          <a:prstGeom prst="roundRect">
            <a:avLst>
              <a:gd name="adj" fmla="val 10839"/>
            </a:avLst>
          </a:prstGeom>
          <a:solidFill>
            <a:srgbClr val="FAF2E5"/>
          </a:solidFill>
          <a:ln w="15875">
            <a:solidFill>
              <a:srgbClr val="D8B186"/>
            </a:solidFill>
            <a:prstDash val="solid"/>
          </a:ln>
        </p:spPr>
      </p:sp>
      <p:sp>
        <p:nvSpPr>
          <p:cNvPr id="54" name="Shape 42"/>
          <p:cNvSpPr/>
          <p:nvPr/>
        </p:nvSpPr>
        <p:spPr>
          <a:xfrm>
            <a:off x="11001375" y="5886450"/>
            <a:ext cx="523875" cy="266700"/>
          </a:xfrm>
          <a:prstGeom prst="roundRect">
            <a:avLst>
              <a:gd name="adj" fmla="val 17143"/>
            </a:avLst>
          </a:prstGeom>
          <a:solidFill>
            <a:srgbClr val="EEDFED"/>
          </a:solidFill>
          <a:ln w="15875">
            <a:solidFill>
              <a:srgbClr val="A986B5"/>
            </a:solidFill>
            <a:prstDash val="solid"/>
          </a:ln>
        </p:spPr>
      </p:sp>
      <p:sp>
        <p:nvSpPr>
          <p:cNvPr id="55" name="Shape 43"/>
          <p:cNvSpPr/>
          <p:nvPr/>
        </p:nvSpPr>
        <p:spPr>
          <a:xfrm>
            <a:off x="11001375" y="6191250"/>
            <a:ext cx="523875" cy="266700"/>
          </a:xfrm>
          <a:prstGeom prst="roundRect">
            <a:avLst>
              <a:gd name="adj" fmla="val 17143"/>
            </a:avLst>
          </a:prstGeom>
          <a:solidFill>
            <a:srgbClr val="EEDFED"/>
          </a:solidFill>
          <a:ln w="15875">
            <a:solidFill>
              <a:srgbClr val="A986B5"/>
            </a:solidFill>
            <a:prstDash val="solid"/>
          </a:ln>
        </p:spPr>
      </p:sp>
      <p:sp>
        <p:nvSpPr>
          <p:cNvPr id="56" name="Shape 44"/>
          <p:cNvSpPr/>
          <p:nvPr/>
        </p:nvSpPr>
        <p:spPr>
          <a:xfrm>
            <a:off x="11001375" y="6657975"/>
            <a:ext cx="523875" cy="266700"/>
          </a:xfrm>
          <a:prstGeom prst="roundRect">
            <a:avLst>
              <a:gd name="adj" fmla="val 17143"/>
            </a:avLst>
          </a:prstGeom>
          <a:solidFill>
            <a:srgbClr val="EEDFED"/>
          </a:solidFill>
          <a:ln w="15875">
            <a:solidFill>
              <a:srgbClr val="A986B5"/>
            </a:solidFill>
            <a:prstDash val="solid"/>
          </a:ln>
        </p:spPr>
      </p:sp>
      <p:sp>
        <p:nvSpPr>
          <p:cNvPr id="57" name="Shape 45"/>
          <p:cNvSpPr/>
          <p:nvPr/>
        </p:nvSpPr>
        <p:spPr>
          <a:xfrm>
            <a:off x="2066925" y="3286125"/>
            <a:ext cx="171450" cy="495300"/>
          </a:xfrm>
          <a:prstGeom prst="rect">
            <a:avLst/>
          </a:prstGeom>
          <a:solidFill>
            <a:srgbClr val="4396C8"/>
          </a:solidFill>
          <a:ln w="9525">
            <a:solidFill>
              <a:srgbClr val="4396C8"/>
            </a:solidFill>
            <a:prstDash val="solid"/>
          </a:ln>
        </p:spPr>
      </p:sp>
      <p:sp>
        <p:nvSpPr>
          <p:cNvPr id="58" name="Shape 46"/>
          <p:cNvSpPr/>
          <p:nvPr/>
        </p:nvSpPr>
        <p:spPr>
          <a:xfrm>
            <a:off x="2438400" y="3429000"/>
            <a:ext cx="171450" cy="342900"/>
          </a:xfrm>
          <a:prstGeom prst="rect">
            <a:avLst/>
          </a:prstGeom>
          <a:solidFill>
            <a:srgbClr val="9E449E"/>
          </a:solidFill>
          <a:ln w="9525">
            <a:solidFill>
              <a:srgbClr val="9E449E"/>
            </a:solidFill>
            <a:prstDash val="solid"/>
          </a:ln>
        </p:spPr>
      </p:sp>
      <p:sp>
        <p:nvSpPr>
          <p:cNvPr id="59" name="Shape 47"/>
          <p:cNvSpPr/>
          <p:nvPr/>
        </p:nvSpPr>
        <p:spPr>
          <a:xfrm>
            <a:off x="2800350" y="3305175"/>
            <a:ext cx="152400" cy="466725"/>
          </a:xfrm>
          <a:prstGeom prst="rect">
            <a:avLst/>
          </a:prstGeom>
          <a:solidFill>
            <a:srgbClr val="9F3F9B"/>
          </a:solidFill>
          <a:ln w="9525">
            <a:solidFill>
              <a:srgbClr val="9F3F9B"/>
            </a:solidFill>
            <a:prstDash val="solid"/>
          </a:ln>
        </p:spPr>
      </p:sp>
      <p:sp>
        <p:nvSpPr>
          <p:cNvPr id="60" name="Shape 48"/>
          <p:cNvSpPr/>
          <p:nvPr/>
        </p:nvSpPr>
        <p:spPr>
          <a:xfrm>
            <a:off x="3152775" y="3343275"/>
            <a:ext cx="180975" cy="428625"/>
          </a:xfrm>
          <a:prstGeom prst="rect">
            <a:avLst/>
          </a:prstGeom>
          <a:solidFill>
            <a:srgbClr val="63A15F"/>
          </a:solidFill>
          <a:ln w="9525">
            <a:solidFill>
              <a:srgbClr val="63A15F"/>
            </a:solidFill>
            <a:prstDash val="solid"/>
          </a:ln>
        </p:spPr>
      </p:sp>
      <p:sp>
        <p:nvSpPr>
          <p:cNvPr id="61" name="Shape 49"/>
          <p:cNvSpPr/>
          <p:nvPr/>
        </p:nvSpPr>
        <p:spPr>
          <a:xfrm>
            <a:off x="11029950" y="4191000"/>
            <a:ext cx="171450" cy="171450"/>
          </a:xfrm>
          <a:prstGeom prst="ellipse">
            <a:avLst/>
          </a:prstGeom>
          <a:solidFill>
            <a:srgbClr val="D2E2FB"/>
          </a:solidFill>
          <a:ln w="19050">
            <a:solidFill>
              <a:srgbClr val="4A77B8"/>
            </a:solidFill>
            <a:prstDash val="solid"/>
          </a:ln>
        </p:spPr>
      </p:sp>
      <p:sp>
        <p:nvSpPr>
          <p:cNvPr id="62" name="Shape 50"/>
          <p:cNvSpPr/>
          <p:nvPr/>
        </p:nvSpPr>
        <p:spPr>
          <a:xfrm>
            <a:off x="11811000" y="4276725"/>
            <a:ext cx="361950" cy="38100"/>
          </a:xfrm>
          <a:prstGeom prst="line">
            <a:avLst/>
          </a:pr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63" name="Shape 51"/>
          <p:cNvSpPr/>
          <p:nvPr/>
        </p:nvSpPr>
        <p:spPr>
          <a:xfrm>
            <a:off x="13363575" y="4191000"/>
            <a:ext cx="171450" cy="180975"/>
          </a:xfrm>
          <a:prstGeom prst="ellipse">
            <a:avLst/>
          </a:prstGeom>
          <a:solidFill>
            <a:srgbClr val="F9DFD2"/>
          </a:solidFill>
          <a:ln w="22225">
            <a:solidFill>
              <a:srgbClr val="D2622A"/>
            </a:solidFill>
            <a:prstDash val="solid"/>
          </a:ln>
        </p:spPr>
      </p:sp>
      <p:sp>
        <p:nvSpPr>
          <p:cNvPr id="64" name="Shape 52"/>
          <p:cNvSpPr/>
          <p:nvPr/>
        </p:nvSpPr>
        <p:spPr>
          <a:xfrm>
            <a:off x="14478000" y="4191000"/>
            <a:ext cx="161925" cy="171450"/>
          </a:xfrm>
          <a:prstGeom prst="ellipse">
            <a:avLst/>
          </a:prstGeom>
          <a:solidFill>
            <a:srgbClr val="E2E1E1"/>
          </a:solidFill>
          <a:ln w="19050">
            <a:solidFill>
              <a:srgbClr val="909090"/>
            </a:solidFill>
            <a:prstDash val="solid"/>
          </a:ln>
        </p:spPr>
      </p:sp>
      <p:sp>
        <p:nvSpPr>
          <p:cNvPr id="65" name="Shape 53"/>
          <p:cNvSpPr/>
          <p:nvPr/>
        </p:nvSpPr>
        <p:spPr>
          <a:xfrm>
            <a:off x="7153275" y="1057275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66" name="Shape 54"/>
          <p:cNvSpPr/>
          <p:nvPr/>
        </p:nvSpPr>
        <p:spPr>
          <a:xfrm>
            <a:off x="6753225" y="150495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67" name="Shape 55"/>
          <p:cNvSpPr/>
          <p:nvPr/>
        </p:nvSpPr>
        <p:spPr>
          <a:xfrm>
            <a:off x="6429375" y="1933575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68" name="Shape 56"/>
          <p:cNvSpPr/>
          <p:nvPr/>
        </p:nvSpPr>
        <p:spPr>
          <a:xfrm>
            <a:off x="6172200" y="2390775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69" name="Shape 57"/>
          <p:cNvSpPr/>
          <p:nvPr/>
        </p:nvSpPr>
        <p:spPr>
          <a:xfrm>
            <a:off x="7543800" y="1514475"/>
            <a:ext cx="238125" cy="24765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70" name="Shape 58"/>
          <p:cNvSpPr/>
          <p:nvPr/>
        </p:nvSpPr>
        <p:spPr>
          <a:xfrm>
            <a:off x="7086600" y="2000250"/>
            <a:ext cx="238125" cy="24765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71" name="Shape 59"/>
          <p:cNvSpPr/>
          <p:nvPr/>
        </p:nvSpPr>
        <p:spPr>
          <a:xfrm>
            <a:off x="6734175" y="2400300"/>
            <a:ext cx="238125" cy="238125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72" name="Shape 60"/>
          <p:cNvSpPr/>
          <p:nvPr/>
        </p:nvSpPr>
        <p:spPr>
          <a:xfrm>
            <a:off x="9429750" y="1019175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73" name="Shape 61"/>
          <p:cNvSpPr/>
          <p:nvPr/>
        </p:nvSpPr>
        <p:spPr>
          <a:xfrm>
            <a:off x="9039225" y="146685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74" name="Shape 62"/>
          <p:cNvSpPr/>
          <p:nvPr/>
        </p:nvSpPr>
        <p:spPr>
          <a:xfrm>
            <a:off x="8734425" y="1895475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75" name="Shape 63"/>
          <p:cNvSpPr/>
          <p:nvPr/>
        </p:nvSpPr>
        <p:spPr>
          <a:xfrm>
            <a:off x="9829800" y="1466850"/>
            <a:ext cx="238125" cy="257175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76" name="Shape 64"/>
          <p:cNvSpPr/>
          <p:nvPr/>
        </p:nvSpPr>
        <p:spPr>
          <a:xfrm>
            <a:off x="9363075" y="1952625"/>
            <a:ext cx="238125" cy="24765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77" name="Shape 65"/>
          <p:cNvSpPr/>
          <p:nvPr/>
        </p:nvSpPr>
        <p:spPr>
          <a:xfrm>
            <a:off x="8420100" y="2333625"/>
            <a:ext cx="266700" cy="285750"/>
          </a:xfrm>
          <a:prstGeom prst="ellipse">
            <a:avLst/>
          </a:prstGeom>
          <a:solidFill>
            <a:srgbClr val="E8EFF8"/>
          </a:solidFill>
          <a:ln w="22225">
            <a:solidFill>
              <a:srgbClr val="5B8BD0"/>
            </a:solidFill>
            <a:prstDash val="sysDash"/>
          </a:ln>
        </p:spPr>
      </p:sp>
      <p:sp>
        <p:nvSpPr>
          <p:cNvPr id="78" name="Shape 66"/>
          <p:cNvSpPr/>
          <p:nvPr/>
        </p:nvSpPr>
        <p:spPr>
          <a:xfrm>
            <a:off x="8791575" y="2352675"/>
            <a:ext cx="266700" cy="285750"/>
          </a:xfrm>
          <a:prstGeom prst="ellipse">
            <a:avLst/>
          </a:prstGeom>
          <a:solidFill>
            <a:srgbClr val="E8EFF8"/>
          </a:solidFill>
          <a:ln w="22225">
            <a:solidFill>
              <a:srgbClr val="5B8BD0"/>
            </a:solidFill>
            <a:prstDash val="sysDash"/>
          </a:ln>
        </p:spPr>
      </p:sp>
      <p:sp>
        <p:nvSpPr>
          <p:cNvPr id="79" name="Shape 67"/>
          <p:cNvSpPr/>
          <p:nvPr/>
        </p:nvSpPr>
        <p:spPr>
          <a:xfrm>
            <a:off x="9191625" y="2343150"/>
            <a:ext cx="266700" cy="285750"/>
          </a:xfrm>
          <a:prstGeom prst="ellipse">
            <a:avLst/>
          </a:prstGeom>
          <a:solidFill>
            <a:srgbClr val="E8EFF8"/>
          </a:solidFill>
          <a:ln w="22225">
            <a:solidFill>
              <a:srgbClr val="5B8BD0"/>
            </a:solidFill>
            <a:prstDash val="sysDash"/>
          </a:ln>
        </p:spPr>
      </p:sp>
      <p:sp>
        <p:nvSpPr>
          <p:cNvPr id="80" name="Shape 68"/>
          <p:cNvSpPr/>
          <p:nvPr/>
        </p:nvSpPr>
        <p:spPr>
          <a:xfrm>
            <a:off x="9582150" y="2333625"/>
            <a:ext cx="266700" cy="295275"/>
          </a:xfrm>
          <a:prstGeom prst="ellipse">
            <a:avLst/>
          </a:prstGeom>
          <a:solidFill>
            <a:srgbClr val="E8EFF8"/>
          </a:solidFill>
          <a:ln w="22225">
            <a:solidFill>
              <a:srgbClr val="5B8BD0"/>
            </a:solidFill>
            <a:prstDash val="sysDash"/>
          </a:ln>
        </p:spPr>
      </p:sp>
      <p:sp>
        <p:nvSpPr>
          <p:cNvPr id="81" name="Shape 69"/>
          <p:cNvSpPr/>
          <p:nvPr/>
        </p:nvSpPr>
        <p:spPr>
          <a:xfrm>
            <a:off x="7115175" y="295275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82" name="Shape 70"/>
          <p:cNvSpPr/>
          <p:nvPr/>
        </p:nvSpPr>
        <p:spPr>
          <a:xfrm>
            <a:off x="6762750" y="333375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83" name="Shape 71"/>
          <p:cNvSpPr/>
          <p:nvPr/>
        </p:nvSpPr>
        <p:spPr>
          <a:xfrm>
            <a:off x="6457950" y="373380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84" name="Shape 72"/>
          <p:cNvSpPr/>
          <p:nvPr/>
        </p:nvSpPr>
        <p:spPr>
          <a:xfrm>
            <a:off x="6238875" y="413385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85" name="Shape 73"/>
          <p:cNvSpPr/>
          <p:nvPr/>
        </p:nvSpPr>
        <p:spPr>
          <a:xfrm>
            <a:off x="7458075" y="3371850"/>
            <a:ext cx="228600" cy="24765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86" name="Shape 74"/>
          <p:cNvSpPr/>
          <p:nvPr/>
        </p:nvSpPr>
        <p:spPr>
          <a:xfrm>
            <a:off x="7048500" y="3771900"/>
            <a:ext cx="228600" cy="24765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87" name="Shape 75"/>
          <p:cNvSpPr/>
          <p:nvPr/>
        </p:nvSpPr>
        <p:spPr>
          <a:xfrm>
            <a:off x="6734175" y="4162425"/>
            <a:ext cx="228600" cy="238125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88" name="Shape 76"/>
          <p:cNvSpPr/>
          <p:nvPr/>
        </p:nvSpPr>
        <p:spPr>
          <a:xfrm>
            <a:off x="8848725" y="3190875"/>
            <a:ext cx="257175" cy="26670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89" name="Shape 77"/>
          <p:cNvSpPr/>
          <p:nvPr/>
        </p:nvSpPr>
        <p:spPr>
          <a:xfrm>
            <a:off x="8496300" y="3514725"/>
            <a:ext cx="257175" cy="26670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90" name="Shape 78"/>
          <p:cNvSpPr/>
          <p:nvPr/>
        </p:nvSpPr>
        <p:spPr>
          <a:xfrm>
            <a:off x="8286750" y="3895725"/>
            <a:ext cx="257175" cy="26670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91" name="Shape 79"/>
          <p:cNvSpPr/>
          <p:nvPr/>
        </p:nvSpPr>
        <p:spPr>
          <a:xfrm>
            <a:off x="8896350" y="3705225"/>
            <a:ext cx="285750" cy="285750"/>
          </a:xfrm>
          <a:prstGeom prst="ellipse">
            <a:avLst/>
          </a:prstGeom>
          <a:solidFill>
            <a:srgbClr val="F3DEEB"/>
          </a:solidFill>
          <a:ln w="22225">
            <a:solidFill>
              <a:srgbClr val="C268A8"/>
            </a:solidFill>
            <a:prstDash val="solid"/>
          </a:ln>
        </p:spPr>
      </p:sp>
      <p:sp>
        <p:nvSpPr>
          <p:cNvPr id="92" name="Shape 80"/>
          <p:cNvSpPr/>
          <p:nvPr/>
        </p:nvSpPr>
        <p:spPr>
          <a:xfrm>
            <a:off x="9334500" y="3524250"/>
            <a:ext cx="266700" cy="266700"/>
          </a:xfrm>
          <a:prstGeom prst="ellipse">
            <a:avLst/>
          </a:prstGeom>
          <a:solidFill>
            <a:srgbClr val="FAF0F7"/>
          </a:solidFill>
          <a:ln w="22225">
            <a:solidFill>
              <a:srgbClr val="C887BC"/>
            </a:solidFill>
            <a:prstDash val="sysDash"/>
          </a:ln>
        </p:spPr>
      </p:sp>
      <p:sp>
        <p:nvSpPr>
          <p:cNvPr id="93" name="Shape 81"/>
          <p:cNvSpPr/>
          <p:nvPr/>
        </p:nvSpPr>
        <p:spPr>
          <a:xfrm>
            <a:off x="9353550" y="3876675"/>
            <a:ext cx="266700" cy="266700"/>
          </a:xfrm>
          <a:prstGeom prst="ellipse">
            <a:avLst/>
          </a:prstGeom>
          <a:solidFill>
            <a:srgbClr val="FAF0F7"/>
          </a:solidFill>
          <a:ln w="22225">
            <a:solidFill>
              <a:srgbClr val="C887BC"/>
            </a:solidFill>
            <a:prstDash val="sysDash"/>
          </a:ln>
        </p:spPr>
      </p:sp>
      <p:sp>
        <p:nvSpPr>
          <p:cNvPr id="94" name="Shape 82"/>
          <p:cNvSpPr/>
          <p:nvPr/>
        </p:nvSpPr>
        <p:spPr>
          <a:xfrm>
            <a:off x="11906250" y="123825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95" name="Shape 83"/>
          <p:cNvSpPr/>
          <p:nvPr/>
        </p:nvSpPr>
        <p:spPr>
          <a:xfrm>
            <a:off x="11572875" y="1704975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96" name="Shape 84"/>
          <p:cNvSpPr/>
          <p:nvPr/>
        </p:nvSpPr>
        <p:spPr>
          <a:xfrm>
            <a:off x="11363325" y="2219325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97" name="Shape 85"/>
          <p:cNvSpPr/>
          <p:nvPr/>
        </p:nvSpPr>
        <p:spPr>
          <a:xfrm>
            <a:off x="11125200" y="2733675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98" name="Shape 86"/>
          <p:cNvSpPr/>
          <p:nvPr/>
        </p:nvSpPr>
        <p:spPr>
          <a:xfrm>
            <a:off x="12287250" y="1714500"/>
            <a:ext cx="238125" cy="257175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99" name="Shape 87"/>
          <p:cNvSpPr/>
          <p:nvPr/>
        </p:nvSpPr>
        <p:spPr>
          <a:xfrm>
            <a:off x="11925300" y="2257425"/>
            <a:ext cx="238125" cy="24765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100" name="Shape 88"/>
          <p:cNvSpPr/>
          <p:nvPr/>
        </p:nvSpPr>
        <p:spPr>
          <a:xfrm>
            <a:off x="11610975" y="2752725"/>
            <a:ext cx="238125" cy="24765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101" name="Shape 89"/>
          <p:cNvSpPr/>
          <p:nvPr/>
        </p:nvSpPr>
        <p:spPr>
          <a:xfrm>
            <a:off x="12030075" y="2762250"/>
            <a:ext cx="228600" cy="24765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909090"/>
            </a:solidFill>
            <a:prstDash val="solid"/>
          </a:ln>
        </p:spPr>
      </p:sp>
      <p:sp>
        <p:nvSpPr>
          <p:cNvPr id="102" name="Shape 90"/>
          <p:cNvSpPr/>
          <p:nvPr/>
        </p:nvSpPr>
        <p:spPr>
          <a:xfrm>
            <a:off x="14325600" y="1247775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03" name="Shape 91"/>
          <p:cNvSpPr/>
          <p:nvPr/>
        </p:nvSpPr>
        <p:spPr>
          <a:xfrm>
            <a:off x="14287500" y="173355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04" name="Shape 92"/>
          <p:cNvSpPr/>
          <p:nvPr/>
        </p:nvSpPr>
        <p:spPr>
          <a:xfrm>
            <a:off x="14354175" y="220980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05" name="Shape 93"/>
          <p:cNvSpPr/>
          <p:nvPr/>
        </p:nvSpPr>
        <p:spPr>
          <a:xfrm>
            <a:off x="14316075" y="2743200"/>
            <a:ext cx="285750" cy="285750"/>
          </a:xfrm>
          <a:prstGeom prst="ellipse">
            <a:avLst/>
          </a:prstGeom>
          <a:solidFill>
            <a:srgbClr val="D2E2FB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06" name="Shape 94"/>
          <p:cNvSpPr/>
          <p:nvPr/>
        </p:nvSpPr>
        <p:spPr>
          <a:xfrm>
            <a:off x="13696950" y="1733550"/>
            <a:ext cx="266700" cy="26670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7F7F7F"/>
            </a:solidFill>
            <a:prstDash val="sysDash"/>
          </a:ln>
        </p:spPr>
      </p:sp>
      <p:sp>
        <p:nvSpPr>
          <p:cNvPr id="107" name="Shape 95"/>
          <p:cNvSpPr/>
          <p:nvPr/>
        </p:nvSpPr>
        <p:spPr>
          <a:xfrm>
            <a:off x="14973300" y="1752600"/>
            <a:ext cx="266700" cy="26670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7F7F7F"/>
            </a:solidFill>
            <a:prstDash val="sysDash"/>
          </a:ln>
        </p:spPr>
      </p:sp>
      <p:sp>
        <p:nvSpPr>
          <p:cNvPr id="108" name="Shape 96"/>
          <p:cNvSpPr/>
          <p:nvPr/>
        </p:nvSpPr>
        <p:spPr>
          <a:xfrm>
            <a:off x="13735050" y="2276475"/>
            <a:ext cx="266700" cy="26670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7F7F7F"/>
            </a:solidFill>
            <a:prstDash val="sysDash"/>
          </a:ln>
        </p:spPr>
      </p:sp>
      <p:sp>
        <p:nvSpPr>
          <p:cNvPr id="109" name="Shape 97"/>
          <p:cNvSpPr/>
          <p:nvPr/>
        </p:nvSpPr>
        <p:spPr>
          <a:xfrm>
            <a:off x="15030450" y="2247900"/>
            <a:ext cx="266700" cy="26670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7F7F7F"/>
            </a:solidFill>
            <a:prstDash val="sysDash"/>
          </a:ln>
        </p:spPr>
      </p:sp>
      <p:sp>
        <p:nvSpPr>
          <p:cNvPr id="110" name="Shape 98"/>
          <p:cNvSpPr/>
          <p:nvPr/>
        </p:nvSpPr>
        <p:spPr>
          <a:xfrm>
            <a:off x="13773150" y="2762250"/>
            <a:ext cx="266700" cy="26670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7F7F7F"/>
            </a:solidFill>
            <a:prstDash val="sysDash"/>
          </a:ln>
        </p:spPr>
      </p:sp>
      <p:sp>
        <p:nvSpPr>
          <p:cNvPr id="111" name="Shape 99"/>
          <p:cNvSpPr/>
          <p:nvPr/>
        </p:nvSpPr>
        <p:spPr>
          <a:xfrm>
            <a:off x="14801850" y="2790825"/>
            <a:ext cx="266700" cy="26670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7F7F7F"/>
            </a:solidFill>
            <a:prstDash val="sysDash"/>
          </a:ln>
        </p:spPr>
      </p:sp>
      <p:sp>
        <p:nvSpPr>
          <p:cNvPr id="112" name="Shape 100"/>
          <p:cNvSpPr/>
          <p:nvPr/>
        </p:nvSpPr>
        <p:spPr>
          <a:xfrm>
            <a:off x="15192375" y="2762250"/>
            <a:ext cx="266700" cy="266700"/>
          </a:xfrm>
          <a:prstGeom prst="ellipse">
            <a:avLst/>
          </a:prstGeom>
          <a:solidFill>
            <a:srgbClr val="E2E1E1"/>
          </a:solidFill>
          <a:ln w="22225">
            <a:solidFill>
              <a:srgbClr val="7F7F7F"/>
            </a:solidFill>
            <a:prstDash val="sysDash"/>
          </a:ln>
        </p:spPr>
      </p:sp>
      <p:sp>
        <p:nvSpPr>
          <p:cNvPr id="113" name="Shape 101"/>
          <p:cNvSpPr/>
          <p:nvPr/>
        </p:nvSpPr>
        <p:spPr>
          <a:xfrm>
            <a:off x="15478125" y="1695450"/>
            <a:ext cx="285750" cy="304800"/>
          </a:xfrm>
          <a:prstGeom prst="ellipse">
            <a:avLst/>
          </a:prstGeom>
          <a:solidFill>
            <a:srgbClr val="F9DFD2"/>
          </a:solidFill>
          <a:ln w="28575">
            <a:solidFill>
              <a:srgbClr val="D2622A"/>
            </a:solidFill>
            <a:prstDash val="solid"/>
          </a:ln>
        </p:spPr>
      </p:sp>
      <p:sp>
        <p:nvSpPr>
          <p:cNvPr id="114" name="Shape 102"/>
          <p:cNvSpPr/>
          <p:nvPr/>
        </p:nvSpPr>
        <p:spPr>
          <a:xfrm>
            <a:off x="15535275" y="2190750"/>
            <a:ext cx="285750" cy="295275"/>
          </a:xfrm>
          <a:prstGeom prst="ellipse">
            <a:avLst/>
          </a:prstGeom>
          <a:solidFill>
            <a:srgbClr val="F9DFD2"/>
          </a:solidFill>
          <a:ln w="28575">
            <a:solidFill>
              <a:srgbClr val="D2622A"/>
            </a:solidFill>
            <a:prstDash val="solid"/>
          </a:ln>
        </p:spPr>
      </p:sp>
      <p:sp>
        <p:nvSpPr>
          <p:cNvPr id="115" name="Shape 103"/>
          <p:cNvSpPr/>
          <p:nvPr/>
        </p:nvSpPr>
        <p:spPr>
          <a:xfrm>
            <a:off x="7029450" y="6086475"/>
            <a:ext cx="304800" cy="323850"/>
          </a:xfrm>
          <a:prstGeom prst="ellipse">
            <a:avLst/>
          </a:prstGeom>
          <a:solidFill>
            <a:srgbClr val="DDE6F2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16" name="Shape 104"/>
          <p:cNvSpPr/>
          <p:nvPr/>
        </p:nvSpPr>
        <p:spPr>
          <a:xfrm>
            <a:off x="7686675" y="6086475"/>
            <a:ext cx="304800" cy="323850"/>
          </a:xfrm>
          <a:prstGeom prst="ellipse">
            <a:avLst/>
          </a:prstGeom>
          <a:solidFill>
            <a:srgbClr val="DDE6F2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17" name="Shape 105"/>
          <p:cNvSpPr/>
          <p:nvPr/>
        </p:nvSpPr>
        <p:spPr>
          <a:xfrm>
            <a:off x="8343900" y="6086475"/>
            <a:ext cx="304800" cy="323850"/>
          </a:xfrm>
          <a:prstGeom prst="ellipse">
            <a:avLst/>
          </a:prstGeom>
          <a:solidFill>
            <a:srgbClr val="DDE6F2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18" name="Shape 106"/>
          <p:cNvSpPr/>
          <p:nvPr/>
        </p:nvSpPr>
        <p:spPr>
          <a:xfrm>
            <a:off x="9001125" y="6086475"/>
            <a:ext cx="304800" cy="323850"/>
          </a:xfrm>
          <a:prstGeom prst="ellipse">
            <a:avLst/>
          </a:prstGeom>
          <a:solidFill>
            <a:srgbClr val="DDE6F2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19" name="Shape 107"/>
          <p:cNvSpPr/>
          <p:nvPr/>
        </p:nvSpPr>
        <p:spPr>
          <a:xfrm>
            <a:off x="7038975" y="6924675"/>
            <a:ext cx="304800" cy="323850"/>
          </a:xfrm>
          <a:prstGeom prst="ellipse">
            <a:avLst/>
          </a:prstGeom>
          <a:solidFill>
            <a:srgbClr val="DDE6F2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20" name="Shape 108"/>
          <p:cNvSpPr/>
          <p:nvPr/>
        </p:nvSpPr>
        <p:spPr>
          <a:xfrm>
            <a:off x="7677150" y="6924675"/>
            <a:ext cx="304800" cy="323850"/>
          </a:xfrm>
          <a:prstGeom prst="ellipse">
            <a:avLst/>
          </a:prstGeom>
          <a:solidFill>
            <a:srgbClr val="DDE6F2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21" name="Shape 109"/>
          <p:cNvSpPr/>
          <p:nvPr/>
        </p:nvSpPr>
        <p:spPr>
          <a:xfrm>
            <a:off x="8334375" y="6924675"/>
            <a:ext cx="304800" cy="323850"/>
          </a:xfrm>
          <a:prstGeom prst="ellipse">
            <a:avLst/>
          </a:prstGeom>
          <a:solidFill>
            <a:srgbClr val="DDE6F2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22" name="Shape 110"/>
          <p:cNvSpPr/>
          <p:nvPr/>
        </p:nvSpPr>
        <p:spPr>
          <a:xfrm>
            <a:off x="8991600" y="6924675"/>
            <a:ext cx="304800" cy="323850"/>
          </a:xfrm>
          <a:prstGeom prst="ellipse">
            <a:avLst/>
          </a:prstGeom>
          <a:solidFill>
            <a:srgbClr val="DDE6F2"/>
          </a:solidFill>
          <a:ln w="22225">
            <a:solidFill>
              <a:srgbClr val="4A77B8"/>
            </a:solidFill>
            <a:prstDash val="solid"/>
          </a:ln>
        </p:spPr>
      </p:sp>
      <p:sp>
        <p:nvSpPr>
          <p:cNvPr id="123" name="Shape 111"/>
          <p:cNvSpPr/>
          <p:nvPr/>
        </p:nvSpPr>
        <p:spPr>
          <a:xfrm>
            <a:off x="12811125" y="2095500"/>
            <a:ext cx="514350" cy="304800"/>
          </a:xfrm>
          <a:custGeom>
            <a:avLst/>
            <a:gdLst/>
            <a:ahLst/>
            <a:cxnLst/>
            <a:rect l="l" t="t" r="r" b="b"/>
            <a:pathLst>
              <a:path w="514350" h="304800">
                <a:moveTo>
                  <a:pt x="0" y="85725"/>
                </a:moveTo>
                <a:lnTo>
                  <a:pt x="304800" y="85725"/>
                </a:lnTo>
                <a:lnTo>
                  <a:pt x="304800" y="0"/>
                </a:lnTo>
                <a:lnTo>
                  <a:pt x="514350" y="152400"/>
                </a:lnTo>
                <a:lnTo>
                  <a:pt x="304800" y="304800"/>
                </a:lnTo>
                <a:lnTo>
                  <a:pt x="304800" y="219075"/>
                </a:lnTo>
                <a:lnTo>
                  <a:pt x="0" y="219075"/>
                </a:lnTo>
                <a:close/>
              </a:path>
            </a:pathLst>
          </a:custGeom>
          <a:solidFill>
            <a:srgbClr val="4E7CB2"/>
          </a:solidFill>
          <a:ln w="12700">
            <a:solidFill>
              <a:srgbClr val="4E7CB2"/>
            </a:solidFill>
            <a:prstDash val="solid"/>
          </a:ln>
        </p:spPr>
      </p:sp>
      <p:sp>
        <p:nvSpPr>
          <p:cNvPr id="124" name="Shape 112"/>
          <p:cNvSpPr/>
          <p:nvPr/>
        </p:nvSpPr>
        <p:spPr>
          <a:xfrm>
            <a:off x="762000" y="1285875"/>
            <a:ext cx="552450" cy="923925"/>
          </a:xfrm>
          <a:custGeom>
            <a:avLst/>
            <a:gdLst/>
            <a:ahLst/>
            <a:cxnLst/>
            <a:rect l="l" t="t" r="r" b="b"/>
            <a:pathLst>
              <a:path w="552450" h="923925">
                <a:moveTo>
                  <a:pt x="19050" y="876300"/>
                </a:moveTo>
                <a:lnTo>
                  <a:pt x="66675" y="876300"/>
                </a:lnTo>
                <a:lnTo>
                  <a:pt x="66675" y="47625"/>
                </a:lnTo>
                <a:lnTo>
                  <a:pt x="514350" y="4762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</a:ln>
        </p:spPr>
      </p:sp>
      <p:sp>
        <p:nvSpPr>
          <p:cNvPr id="125" name="Shape 113"/>
          <p:cNvSpPr/>
          <p:nvPr/>
        </p:nvSpPr>
        <p:spPr>
          <a:xfrm>
            <a:off x="800100" y="2143125"/>
            <a:ext cx="514350" cy="95250"/>
          </a:xfrm>
          <a:custGeom>
            <a:avLst/>
            <a:gdLst/>
            <a:ahLst/>
            <a:cxnLst/>
            <a:rect l="l" t="t" r="r" b="b"/>
            <a:pathLst>
              <a:path w="514350" h="95250">
                <a:moveTo>
                  <a:pt x="28575" y="47625"/>
                </a:moveTo>
                <a:lnTo>
                  <a:pt x="476250" y="4762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</a:ln>
        </p:spPr>
      </p:sp>
      <p:sp>
        <p:nvSpPr>
          <p:cNvPr id="126" name="Shape 114"/>
          <p:cNvSpPr/>
          <p:nvPr/>
        </p:nvSpPr>
        <p:spPr>
          <a:xfrm>
            <a:off x="762000" y="2114550"/>
            <a:ext cx="552450" cy="885825"/>
          </a:xfrm>
          <a:custGeom>
            <a:avLst/>
            <a:gdLst/>
            <a:ahLst/>
            <a:cxnLst/>
            <a:rect l="l" t="t" r="r" b="b"/>
            <a:pathLst>
              <a:path w="552450" h="885825">
                <a:moveTo>
                  <a:pt x="66675" y="47625"/>
                </a:moveTo>
                <a:lnTo>
                  <a:pt x="66675" y="838200"/>
                </a:lnTo>
                <a:lnTo>
                  <a:pt x="514350" y="838200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</a:ln>
        </p:spPr>
      </p:sp>
      <p:sp>
        <p:nvSpPr>
          <p:cNvPr id="127" name="Shape 115"/>
          <p:cNvSpPr/>
          <p:nvPr/>
        </p:nvSpPr>
        <p:spPr>
          <a:xfrm>
            <a:off x="3562350" y="2114550"/>
            <a:ext cx="238125" cy="57150"/>
          </a:xfrm>
          <a:custGeom>
            <a:avLst/>
            <a:gdLst/>
            <a:ahLst/>
            <a:cxnLst/>
            <a:rect l="l" t="t" r="r" b="b"/>
            <a:pathLst>
              <a:path w="238125" h="57150">
                <a:moveTo>
                  <a:pt x="28575" y="28575"/>
                </a:moveTo>
                <a:lnTo>
                  <a:pt x="209550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28" name="Shape 116"/>
          <p:cNvSpPr/>
          <p:nvPr/>
        </p:nvSpPr>
        <p:spPr>
          <a:xfrm>
            <a:off x="5267325" y="2085975"/>
            <a:ext cx="371475" cy="57150"/>
          </a:xfrm>
          <a:custGeom>
            <a:avLst/>
            <a:gdLst/>
            <a:ahLst/>
            <a:cxnLst/>
            <a:rect l="l" t="t" r="r" b="b"/>
            <a:pathLst>
              <a:path w="371475" h="57150">
                <a:moveTo>
                  <a:pt x="28575" y="28575"/>
                </a:moveTo>
                <a:lnTo>
                  <a:pt x="342900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29" name="Shape 117"/>
          <p:cNvSpPr/>
          <p:nvPr/>
        </p:nvSpPr>
        <p:spPr>
          <a:xfrm>
            <a:off x="5267325" y="2971800"/>
            <a:ext cx="371475" cy="57150"/>
          </a:xfrm>
          <a:custGeom>
            <a:avLst/>
            <a:gdLst/>
            <a:ahLst/>
            <a:cxnLst/>
            <a:rect l="l" t="t" r="r" b="b"/>
            <a:pathLst>
              <a:path w="371475" h="57150">
                <a:moveTo>
                  <a:pt x="28575" y="28575"/>
                </a:moveTo>
                <a:lnTo>
                  <a:pt x="342900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30" name="Shape 118"/>
          <p:cNvSpPr/>
          <p:nvPr/>
        </p:nvSpPr>
        <p:spPr>
          <a:xfrm>
            <a:off x="6969443" y="1284923"/>
            <a:ext cx="254318" cy="277178"/>
          </a:xfrm>
          <a:custGeom>
            <a:avLst/>
            <a:gdLst/>
            <a:ahLst/>
            <a:cxnLst/>
            <a:rect l="l" t="t" r="r" b="b"/>
            <a:pathLst>
              <a:path w="254318" h="277178">
                <a:moveTo>
                  <a:pt x="225527" y="28575"/>
                </a:moveTo>
                <a:lnTo>
                  <a:pt x="28575" y="248974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31" name="Shape 119"/>
          <p:cNvSpPr/>
          <p:nvPr/>
        </p:nvSpPr>
        <p:spPr>
          <a:xfrm>
            <a:off x="7365683" y="1288733"/>
            <a:ext cx="241935" cy="278130"/>
          </a:xfrm>
          <a:custGeom>
            <a:avLst/>
            <a:gdLst/>
            <a:ahLst/>
            <a:cxnLst/>
            <a:rect l="l" t="t" r="r" b="b"/>
            <a:pathLst>
              <a:path w="241935" h="278130">
                <a:moveTo>
                  <a:pt x="28575" y="28575"/>
                </a:moveTo>
                <a:lnTo>
                  <a:pt x="213415" y="249423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32" name="Shape 120"/>
          <p:cNvSpPr/>
          <p:nvPr/>
        </p:nvSpPr>
        <p:spPr>
          <a:xfrm>
            <a:off x="6635115" y="1741170"/>
            <a:ext cx="197167" cy="242888"/>
          </a:xfrm>
          <a:custGeom>
            <a:avLst/>
            <a:gdLst/>
            <a:ahLst/>
            <a:cxnLst/>
            <a:rect l="l" t="t" r="r" b="b"/>
            <a:pathLst>
              <a:path w="197167" h="242888">
                <a:moveTo>
                  <a:pt x="168681" y="28575"/>
                </a:moveTo>
                <a:lnTo>
                  <a:pt x="28575" y="214010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33" name="Shape 121"/>
          <p:cNvSpPr/>
          <p:nvPr/>
        </p:nvSpPr>
        <p:spPr>
          <a:xfrm>
            <a:off x="6950393" y="1746885"/>
            <a:ext cx="212408" cy="296228"/>
          </a:xfrm>
          <a:custGeom>
            <a:avLst/>
            <a:gdLst/>
            <a:ahLst/>
            <a:cxnLst/>
            <a:rect l="l" t="t" r="r" b="b"/>
            <a:pathLst>
              <a:path w="212408" h="296228">
                <a:moveTo>
                  <a:pt x="28575" y="28575"/>
                </a:moveTo>
                <a:lnTo>
                  <a:pt x="183705" y="267236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34" name="Shape 122"/>
          <p:cNvSpPr/>
          <p:nvPr/>
        </p:nvSpPr>
        <p:spPr>
          <a:xfrm>
            <a:off x="6360795" y="2180273"/>
            <a:ext cx="164783" cy="248603"/>
          </a:xfrm>
          <a:custGeom>
            <a:avLst/>
            <a:gdLst/>
            <a:ahLst/>
            <a:cxnLst/>
            <a:rect l="l" t="t" r="r" b="b"/>
            <a:pathLst>
              <a:path w="164783" h="248603">
                <a:moveTo>
                  <a:pt x="136318" y="28575"/>
                </a:moveTo>
                <a:lnTo>
                  <a:pt x="28575" y="220119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35" name="Shape 123"/>
          <p:cNvSpPr/>
          <p:nvPr/>
        </p:nvSpPr>
        <p:spPr>
          <a:xfrm>
            <a:off x="6625590" y="2176463"/>
            <a:ext cx="187643" cy="262890"/>
          </a:xfrm>
          <a:custGeom>
            <a:avLst/>
            <a:gdLst/>
            <a:ahLst/>
            <a:cxnLst/>
            <a:rect l="l" t="t" r="r" b="b"/>
            <a:pathLst>
              <a:path w="187643" h="262890">
                <a:moveTo>
                  <a:pt x="28575" y="28575"/>
                </a:moveTo>
                <a:lnTo>
                  <a:pt x="159038" y="234219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36" name="Shape 124"/>
          <p:cNvSpPr/>
          <p:nvPr/>
        </p:nvSpPr>
        <p:spPr>
          <a:xfrm>
            <a:off x="9253538" y="1248727"/>
            <a:ext cx="247650" cy="275273"/>
          </a:xfrm>
          <a:custGeom>
            <a:avLst/>
            <a:gdLst/>
            <a:ahLst/>
            <a:cxnLst/>
            <a:rect l="l" t="t" r="r" b="b"/>
            <a:pathLst>
              <a:path w="247650" h="275273">
                <a:moveTo>
                  <a:pt x="218734" y="28575"/>
                </a:moveTo>
                <a:lnTo>
                  <a:pt x="28575" y="246562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37" name="Shape 125"/>
          <p:cNvSpPr/>
          <p:nvPr/>
        </p:nvSpPr>
        <p:spPr>
          <a:xfrm>
            <a:off x="9644063" y="1248727"/>
            <a:ext cx="245745" cy="274320"/>
          </a:xfrm>
          <a:custGeom>
            <a:avLst/>
            <a:gdLst/>
            <a:ahLst/>
            <a:cxnLst/>
            <a:rect l="l" t="t" r="r" b="b"/>
            <a:pathLst>
              <a:path w="245745" h="274320">
                <a:moveTo>
                  <a:pt x="28575" y="28575"/>
                </a:moveTo>
                <a:lnTo>
                  <a:pt x="217486" y="246181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38" name="Shape 126"/>
          <p:cNvSpPr/>
          <p:nvPr/>
        </p:nvSpPr>
        <p:spPr>
          <a:xfrm>
            <a:off x="8937308" y="1704975"/>
            <a:ext cx="185738" cy="237172"/>
          </a:xfrm>
          <a:custGeom>
            <a:avLst/>
            <a:gdLst/>
            <a:ahLst/>
            <a:cxnLst/>
            <a:rect l="l" t="t" r="r" b="b"/>
            <a:pathLst>
              <a:path w="185738" h="237172">
                <a:moveTo>
                  <a:pt x="156736" y="28575"/>
                </a:moveTo>
                <a:lnTo>
                  <a:pt x="28575" y="208802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39" name="Shape 127"/>
          <p:cNvSpPr/>
          <p:nvPr/>
        </p:nvSpPr>
        <p:spPr>
          <a:xfrm>
            <a:off x="9236393" y="1709738"/>
            <a:ext cx="203835" cy="285750"/>
          </a:xfrm>
          <a:custGeom>
            <a:avLst/>
            <a:gdLst/>
            <a:ahLst/>
            <a:cxnLst/>
            <a:rect l="l" t="t" r="r" b="b"/>
            <a:pathLst>
              <a:path w="203835" h="285750">
                <a:moveTo>
                  <a:pt x="28575" y="28575"/>
                </a:moveTo>
                <a:lnTo>
                  <a:pt x="175379" y="256936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40" name="Shape 128"/>
          <p:cNvSpPr/>
          <p:nvPr/>
        </p:nvSpPr>
        <p:spPr>
          <a:xfrm>
            <a:off x="8612505" y="2132648"/>
            <a:ext cx="202883" cy="254318"/>
          </a:xfrm>
          <a:custGeom>
            <a:avLst/>
            <a:gdLst/>
            <a:ahLst/>
            <a:cxnLst/>
            <a:rect l="l" t="t" r="r" b="b"/>
            <a:pathLst>
              <a:path w="202883" h="254318">
                <a:moveTo>
                  <a:pt x="174085" y="28575"/>
                </a:moveTo>
                <a:lnTo>
                  <a:pt x="28575" y="225442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41" name="Shape 129"/>
          <p:cNvSpPr/>
          <p:nvPr/>
        </p:nvSpPr>
        <p:spPr>
          <a:xfrm>
            <a:off x="8864918" y="2161223"/>
            <a:ext cx="73343" cy="216218"/>
          </a:xfrm>
          <a:custGeom>
            <a:avLst/>
            <a:gdLst/>
            <a:ahLst/>
            <a:cxnLst/>
            <a:rect l="l" t="t" r="r" b="b"/>
            <a:pathLst>
              <a:path w="73343" h="216218">
                <a:moveTo>
                  <a:pt x="28575" y="28575"/>
                </a:moveTo>
                <a:lnTo>
                  <a:pt x="45114" y="187352"/>
                </a:lnTo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5B8BD0"/>
            </a:solidFill>
            <a:prstDash val="sysDash"/>
          </a:ln>
        </p:spPr>
      </p:sp>
      <p:sp>
        <p:nvSpPr>
          <p:cNvPr id="142" name="Shape 130"/>
          <p:cNvSpPr/>
          <p:nvPr/>
        </p:nvSpPr>
        <p:spPr>
          <a:xfrm>
            <a:off x="8956358" y="2117408"/>
            <a:ext cx="292418" cy="292418"/>
          </a:xfrm>
          <a:custGeom>
            <a:avLst/>
            <a:gdLst/>
            <a:ahLst/>
            <a:cxnLst/>
            <a:rect l="l" t="t" r="r" b="b"/>
            <a:pathLst>
              <a:path w="292418" h="292418">
                <a:moveTo>
                  <a:pt x="28575" y="28575"/>
                </a:moveTo>
                <a:lnTo>
                  <a:pt x="264091" y="264091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43" name="Shape 131"/>
          <p:cNvSpPr/>
          <p:nvPr/>
        </p:nvSpPr>
        <p:spPr>
          <a:xfrm>
            <a:off x="6980872" y="3178493"/>
            <a:ext cx="202883" cy="214313"/>
          </a:xfrm>
          <a:custGeom>
            <a:avLst/>
            <a:gdLst/>
            <a:ahLst/>
            <a:cxnLst/>
            <a:rect l="l" t="t" r="r" b="b"/>
            <a:pathLst>
              <a:path w="202883" h="214313">
                <a:moveTo>
                  <a:pt x="28575" y="185821"/>
                </a:moveTo>
                <a:lnTo>
                  <a:pt x="174028" y="28575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  <a:tailEnd type="triangle"/>
          </a:ln>
        </p:spPr>
      </p:sp>
      <p:sp>
        <p:nvSpPr>
          <p:cNvPr id="144" name="Shape 132"/>
          <p:cNvSpPr/>
          <p:nvPr/>
        </p:nvSpPr>
        <p:spPr>
          <a:xfrm>
            <a:off x="6664643" y="3569017"/>
            <a:ext cx="177165" cy="214313"/>
          </a:xfrm>
          <a:custGeom>
            <a:avLst/>
            <a:gdLst/>
            <a:ahLst/>
            <a:cxnLst/>
            <a:rect l="l" t="t" r="r" b="b"/>
            <a:pathLst>
              <a:path w="177165" h="214313">
                <a:moveTo>
                  <a:pt x="28575" y="186177"/>
                </a:moveTo>
                <a:lnTo>
                  <a:pt x="148653" y="28575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  <a:tailEnd type="triangle"/>
          </a:ln>
        </p:spPr>
      </p:sp>
      <p:sp>
        <p:nvSpPr>
          <p:cNvPr id="145" name="Shape 133"/>
          <p:cNvSpPr/>
          <p:nvPr/>
        </p:nvSpPr>
        <p:spPr>
          <a:xfrm>
            <a:off x="6426518" y="3981450"/>
            <a:ext cx="129540" cy="189548"/>
          </a:xfrm>
          <a:custGeom>
            <a:avLst/>
            <a:gdLst/>
            <a:ahLst/>
            <a:cxnLst/>
            <a:rect l="l" t="t" r="r" b="b"/>
            <a:pathLst>
              <a:path w="129540" h="189548">
                <a:moveTo>
                  <a:pt x="28575" y="161286"/>
                </a:moveTo>
                <a:lnTo>
                  <a:pt x="101250" y="28575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  <a:tailEnd type="triangle"/>
          </a:ln>
        </p:spPr>
      </p:sp>
      <p:sp>
        <p:nvSpPr>
          <p:cNvPr id="146" name="Shape 134"/>
          <p:cNvSpPr/>
          <p:nvPr/>
        </p:nvSpPr>
        <p:spPr>
          <a:xfrm>
            <a:off x="7323773" y="3187065"/>
            <a:ext cx="198120" cy="236220"/>
          </a:xfrm>
          <a:custGeom>
            <a:avLst/>
            <a:gdLst/>
            <a:ahLst/>
            <a:cxnLst/>
            <a:rect l="l" t="t" r="r" b="b"/>
            <a:pathLst>
              <a:path w="198120" h="236220">
                <a:moveTo>
                  <a:pt x="28575" y="28575"/>
                </a:moveTo>
                <a:lnTo>
                  <a:pt x="169300" y="207679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47" name="Shape 135"/>
          <p:cNvSpPr/>
          <p:nvPr/>
        </p:nvSpPr>
        <p:spPr>
          <a:xfrm>
            <a:off x="6957060" y="3577590"/>
            <a:ext cx="167640" cy="237172"/>
          </a:xfrm>
          <a:custGeom>
            <a:avLst/>
            <a:gdLst/>
            <a:ahLst/>
            <a:cxnLst/>
            <a:rect l="l" t="t" r="r" b="b"/>
            <a:pathLst>
              <a:path w="167640" h="237172">
                <a:moveTo>
                  <a:pt x="28575" y="28575"/>
                </a:moveTo>
                <a:lnTo>
                  <a:pt x="138789" y="208183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48" name="Shape 136"/>
          <p:cNvSpPr/>
          <p:nvPr/>
        </p:nvSpPr>
        <p:spPr>
          <a:xfrm>
            <a:off x="6651308" y="3977640"/>
            <a:ext cx="159068" cy="223838"/>
          </a:xfrm>
          <a:custGeom>
            <a:avLst/>
            <a:gdLst/>
            <a:ahLst/>
            <a:cxnLst/>
            <a:rect l="l" t="t" r="r" b="b"/>
            <a:pathLst>
              <a:path w="159068" h="223838">
                <a:moveTo>
                  <a:pt x="28575" y="28575"/>
                </a:moveTo>
                <a:lnTo>
                  <a:pt x="130833" y="195727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49" name="Shape 137"/>
          <p:cNvSpPr/>
          <p:nvPr/>
        </p:nvSpPr>
        <p:spPr>
          <a:xfrm>
            <a:off x="8700135" y="3390900"/>
            <a:ext cx="202883" cy="190500"/>
          </a:xfrm>
          <a:custGeom>
            <a:avLst/>
            <a:gdLst/>
            <a:ahLst/>
            <a:cxnLst/>
            <a:rect l="l" t="t" r="r" b="b"/>
            <a:pathLst>
              <a:path w="202883" h="190500">
                <a:moveTo>
                  <a:pt x="174101" y="28575"/>
                </a:moveTo>
                <a:lnTo>
                  <a:pt x="28575" y="162302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50" name="Shape 138"/>
          <p:cNvSpPr/>
          <p:nvPr/>
        </p:nvSpPr>
        <p:spPr>
          <a:xfrm>
            <a:off x="8454390" y="3742373"/>
            <a:ext cx="131445" cy="192405"/>
          </a:xfrm>
          <a:custGeom>
            <a:avLst/>
            <a:gdLst/>
            <a:ahLst/>
            <a:cxnLst/>
            <a:rect l="l" t="t" r="r" b="b"/>
            <a:pathLst>
              <a:path w="131445" h="192405">
                <a:moveTo>
                  <a:pt x="102712" y="28575"/>
                </a:moveTo>
                <a:lnTo>
                  <a:pt x="28575" y="163369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51" name="Shape 139"/>
          <p:cNvSpPr/>
          <p:nvPr/>
        </p:nvSpPr>
        <p:spPr>
          <a:xfrm>
            <a:off x="8522018" y="3862387"/>
            <a:ext cx="400050" cy="156210"/>
          </a:xfrm>
          <a:custGeom>
            <a:avLst/>
            <a:gdLst/>
            <a:ahLst/>
            <a:cxnLst/>
            <a:rect l="l" t="t" r="r" b="b"/>
            <a:pathLst>
              <a:path w="400050" h="156210">
                <a:moveTo>
                  <a:pt x="28575" y="127952"/>
                </a:moveTo>
                <a:lnTo>
                  <a:pt x="371165" y="28575"/>
                </a:lnTo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D976B8"/>
            </a:solidFill>
            <a:prstDash val="sysDash"/>
          </a:ln>
        </p:spPr>
      </p:sp>
      <p:sp>
        <p:nvSpPr>
          <p:cNvPr id="152" name="Shape 140"/>
          <p:cNvSpPr/>
          <p:nvPr/>
        </p:nvSpPr>
        <p:spPr>
          <a:xfrm>
            <a:off x="9149715" y="3687128"/>
            <a:ext cx="216218" cy="127635"/>
          </a:xfrm>
          <a:custGeom>
            <a:avLst/>
            <a:gdLst/>
            <a:ahLst/>
            <a:cxnLst/>
            <a:rect l="l" t="t" r="r" b="b"/>
            <a:pathLst>
              <a:path w="216218" h="127635">
                <a:moveTo>
                  <a:pt x="28575" y="99152"/>
                </a:moveTo>
                <a:lnTo>
                  <a:pt x="187374" y="28575"/>
                </a:lnTo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D976B8"/>
            </a:solidFill>
            <a:prstDash val="sysDash"/>
          </a:ln>
        </p:spPr>
      </p:sp>
      <p:sp>
        <p:nvSpPr>
          <p:cNvPr id="153" name="Shape 141"/>
          <p:cNvSpPr/>
          <p:nvPr/>
        </p:nvSpPr>
        <p:spPr>
          <a:xfrm>
            <a:off x="9153525" y="3870960"/>
            <a:ext cx="226695" cy="119063"/>
          </a:xfrm>
          <a:custGeom>
            <a:avLst/>
            <a:gdLst/>
            <a:ahLst/>
            <a:cxnLst/>
            <a:rect l="l" t="t" r="r" b="b"/>
            <a:pathLst>
              <a:path w="226695" h="119063">
                <a:moveTo>
                  <a:pt x="28575" y="28575"/>
                </a:moveTo>
                <a:lnTo>
                  <a:pt x="198580" y="90066"/>
                </a:lnTo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D976B8"/>
            </a:solidFill>
            <a:prstDash val="sysDash"/>
          </a:ln>
        </p:spPr>
      </p:sp>
      <p:sp>
        <p:nvSpPr>
          <p:cNvPr id="154" name="Shape 142"/>
          <p:cNvSpPr/>
          <p:nvPr/>
        </p:nvSpPr>
        <p:spPr>
          <a:xfrm>
            <a:off x="7734300" y="962025"/>
            <a:ext cx="619125" cy="223838"/>
          </a:xfrm>
          <a:custGeom>
            <a:avLst/>
            <a:gdLst/>
            <a:ahLst/>
            <a:cxnLst/>
            <a:rect l="l" t="t" r="r" b="b"/>
            <a:pathLst>
              <a:path w="619125" h="223838">
                <a:moveTo>
                  <a:pt x="38100" y="38100"/>
                </a:moveTo>
                <a:quadBezTo>
                  <a:pt x="282461" y="147259"/>
                  <a:pt x="542925" y="85725"/>
                </a:quadBezTo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55" name="Shape 143"/>
          <p:cNvSpPr/>
          <p:nvPr/>
        </p:nvSpPr>
        <p:spPr>
          <a:xfrm>
            <a:off x="7924800" y="2686050"/>
            <a:ext cx="200025" cy="533400"/>
          </a:xfrm>
          <a:custGeom>
            <a:avLst/>
            <a:gdLst/>
            <a:ahLst/>
            <a:cxnLst/>
            <a:rect l="l" t="t" r="r" b="b"/>
            <a:pathLst>
              <a:path w="200025" h="533400">
                <a:moveTo>
                  <a:pt x="85451" y="457200"/>
                </a:moveTo>
                <a:quadBezTo>
                  <a:pt x="38100" y="241614"/>
                  <a:pt x="123551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56" name="Shape 144"/>
          <p:cNvSpPr/>
          <p:nvPr/>
        </p:nvSpPr>
        <p:spPr>
          <a:xfrm>
            <a:off x="10220325" y="2638425"/>
            <a:ext cx="190500" cy="504825"/>
          </a:xfrm>
          <a:custGeom>
            <a:avLst/>
            <a:gdLst/>
            <a:ahLst/>
            <a:cxnLst/>
            <a:rect l="l" t="t" r="r" b="b"/>
            <a:pathLst>
              <a:path w="190500" h="504825">
                <a:moveTo>
                  <a:pt x="38100" y="38100"/>
                </a:moveTo>
                <a:quadBezTo>
                  <a:pt x="114221" y="230114"/>
                  <a:pt x="57150" y="428625"/>
                </a:quadBezTo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57" name="Shape 145"/>
          <p:cNvSpPr/>
          <p:nvPr/>
        </p:nvSpPr>
        <p:spPr>
          <a:xfrm>
            <a:off x="10648950" y="2266950"/>
            <a:ext cx="257175" cy="57150"/>
          </a:xfrm>
          <a:custGeom>
            <a:avLst/>
            <a:gdLst/>
            <a:ahLst/>
            <a:cxnLst/>
            <a:rect l="l" t="t" r="r" b="b"/>
            <a:pathLst>
              <a:path w="257175" h="57150">
                <a:moveTo>
                  <a:pt x="28575" y="28575"/>
                </a:moveTo>
                <a:lnTo>
                  <a:pt x="228600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58" name="Shape 146"/>
          <p:cNvSpPr/>
          <p:nvPr/>
        </p:nvSpPr>
        <p:spPr>
          <a:xfrm>
            <a:off x="11775757" y="1476375"/>
            <a:ext cx="213360" cy="276225"/>
          </a:xfrm>
          <a:custGeom>
            <a:avLst/>
            <a:gdLst/>
            <a:ahLst/>
            <a:cxnLst/>
            <a:rect l="l" t="t" r="r" b="b"/>
            <a:pathLst>
              <a:path w="213360" h="276225">
                <a:moveTo>
                  <a:pt x="184789" y="28575"/>
                </a:moveTo>
                <a:lnTo>
                  <a:pt x="28575" y="247274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59" name="Shape 147"/>
          <p:cNvSpPr/>
          <p:nvPr/>
        </p:nvSpPr>
        <p:spPr>
          <a:xfrm>
            <a:off x="12113895" y="1473518"/>
            <a:ext cx="239078" cy="293370"/>
          </a:xfrm>
          <a:custGeom>
            <a:avLst/>
            <a:gdLst/>
            <a:ahLst/>
            <a:cxnLst/>
            <a:rect l="l" t="t" r="r" b="b"/>
            <a:pathLst>
              <a:path w="239078" h="293370">
                <a:moveTo>
                  <a:pt x="28575" y="28575"/>
                </a:moveTo>
                <a:lnTo>
                  <a:pt x="210975" y="264479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60" name="Shape 148"/>
          <p:cNvSpPr/>
          <p:nvPr/>
        </p:nvSpPr>
        <p:spPr>
          <a:xfrm>
            <a:off x="11534775" y="1960245"/>
            <a:ext cx="151448" cy="289560"/>
          </a:xfrm>
          <a:custGeom>
            <a:avLst/>
            <a:gdLst/>
            <a:ahLst/>
            <a:cxnLst/>
            <a:rect l="l" t="t" r="r" b="b"/>
            <a:pathLst>
              <a:path w="151448" h="289560">
                <a:moveTo>
                  <a:pt x="123125" y="28575"/>
                </a:moveTo>
                <a:lnTo>
                  <a:pt x="28575" y="260652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61" name="Shape 149"/>
          <p:cNvSpPr/>
          <p:nvPr/>
        </p:nvSpPr>
        <p:spPr>
          <a:xfrm>
            <a:off x="11767185" y="1948815"/>
            <a:ext cx="237172" cy="349568"/>
          </a:xfrm>
          <a:custGeom>
            <a:avLst/>
            <a:gdLst/>
            <a:ahLst/>
            <a:cxnLst/>
            <a:rect l="l" t="t" r="r" b="b"/>
            <a:pathLst>
              <a:path w="237172" h="349568">
                <a:moveTo>
                  <a:pt x="28575" y="28575"/>
                </a:moveTo>
                <a:lnTo>
                  <a:pt x="208555" y="320716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62" name="Shape 150"/>
          <p:cNvSpPr/>
          <p:nvPr/>
        </p:nvSpPr>
        <p:spPr>
          <a:xfrm>
            <a:off x="11303318" y="2471738"/>
            <a:ext cx="167640" cy="295275"/>
          </a:xfrm>
          <a:custGeom>
            <a:avLst/>
            <a:gdLst/>
            <a:ahLst/>
            <a:cxnLst/>
            <a:rect l="l" t="t" r="r" b="b"/>
            <a:pathLst>
              <a:path w="167640" h="295275">
                <a:moveTo>
                  <a:pt x="138646" y="28575"/>
                </a:moveTo>
                <a:lnTo>
                  <a:pt x="28575" y="266329"/>
                </a:lnTo>
              </a:path>
            </a:pathLst>
          </a:custGeom>
          <a:solidFill>
            <a:srgbClr val="FFFFFF">
              <a:alpha val="0"/>
            </a:srgbClr>
          </a:solidFill>
          <a:ln w="31750">
            <a:solidFill>
              <a:srgbClr val="E6239B"/>
            </a:solidFill>
            <a:prstDash val="solid"/>
          </a:ln>
        </p:spPr>
      </p:sp>
      <p:sp>
        <p:nvSpPr>
          <p:cNvPr id="163" name="Shape 151"/>
          <p:cNvSpPr/>
          <p:nvPr/>
        </p:nvSpPr>
        <p:spPr>
          <a:xfrm>
            <a:off x="11538585" y="2473643"/>
            <a:ext cx="167640" cy="311468"/>
          </a:xfrm>
          <a:custGeom>
            <a:avLst/>
            <a:gdLst/>
            <a:ahLst/>
            <a:cxnLst/>
            <a:rect l="l" t="t" r="r" b="b"/>
            <a:pathLst>
              <a:path w="167640" h="311468">
                <a:moveTo>
                  <a:pt x="28575" y="28575"/>
                </a:moveTo>
                <a:lnTo>
                  <a:pt x="139338" y="283094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8A8A8A"/>
            </a:solidFill>
            <a:prstDash val="solid"/>
          </a:ln>
        </p:spPr>
      </p:sp>
      <p:sp>
        <p:nvSpPr>
          <p:cNvPr id="164" name="Shape 152"/>
          <p:cNvSpPr/>
          <p:nvPr/>
        </p:nvSpPr>
        <p:spPr>
          <a:xfrm>
            <a:off x="14363700" y="1513523"/>
            <a:ext cx="168592" cy="277178"/>
          </a:xfrm>
          <a:custGeom>
            <a:avLst/>
            <a:gdLst/>
            <a:ahLst/>
            <a:cxnLst/>
            <a:rect l="l" t="t" r="r" b="b"/>
            <a:pathLst>
              <a:path w="168592" h="277178">
                <a:moveTo>
                  <a:pt x="91968" y="38100"/>
                </a:moveTo>
                <a:quadBezTo>
                  <a:pt x="38100" y="115834"/>
                  <a:pt x="79190" y="201017"/>
                </a:quadBezTo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7B4F90"/>
            </a:solidFill>
            <a:prstDash val="solid"/>
            <a:tailEnd type="triangle"/>
          </a:ln>
        </p:spPr>
      </p:sp>
      <p:sp>
        <p:nvSpPr>
          <p:cNvPr id="165" name="Shape 153"/>
          <p:cNvSpPr/>
          <p:nvPr/>
        </p:nvSpPr>
        <p:spPr>
          <a:xfrm>
            <a:off x="14377988" y="1998345"/>
            <a:ext cx="172403" cy="269558"/>
          </a:xfrm>
          <a:custGeom>
            <a:avLst/>
            <a:gdLst/>
            <a:ahLst/>
            <a:cxnLst/>
            <a:rect l="l" t="t" r="r" b="b"/>
            <a:pathLst>
              <a:path w="172403" h="269558">
                <a:moveTo>
                  <a:pt x="74378" y="38100"/>
                </a:moveTo>
                <a:quadBezTo>
                  <a:pt x="38100" y="122467"/>
                  <a:pt x="96152" y="193628"/>
                </a:quadBezTo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7B4F90"/>
            </a:solidFill>
            <a:prstDash val="solid"/>
            <a:tailEnd type="triangle"/>
          </a:ln>
        </p:spPr>
      </p:sp>
      <p:sp>
        <p:nvSpPr>
          <p:cNvPr id="166" name="Shape 154"/>
          <p:cNvSpPr/>
          <p:nvPr/>
        </p:nvSpPr>
        <p:spPr>
          <a:xfrm>
            <a:off x="14392275" y="2476500"/>
            <a:ext cx="169545" cy="324803"/>
          </a:xfrm>
          <a:custGeom>
            <a:avLst/>
            <a:gdLst/>
            <a:ahLst/>
            <a:cxnLst/>
            <a:rect l="l" t="t" r="r" b="b"/>
            <a:pathLst>
              <a:path w="169545" h="324803">
                <a:moveTo>
                  <a:pt x="93117" y="38100"/>
                </a:moveTo>
                <a:quadBezTo>
                  <a:pt x="38100" y="139893"/>
                  <a:pt x="78091" y="248473"/>
                </a:quadBezTo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7B4F90"/>
            </a:solidFill>
            <a:prstDash val="solid"/>
            <a:tailEnd type="triangle"/>
          </a:ln>
        </p:spPr>
      </p:sp>
      <p:sp>
        <p:nvSpPr>
          <p:cNvPr id="167" name="Shape 155"/>
          <p:cNvSpPr/>
          <p:nvPr/>
        </p:nvSpPr>
        <p:spPr>
          <a:xfrm>
            <a:off x="14404657" y="1513523"/>
            <a:ext cx="215265" cy="277178"/>
          </a:xfrm>
          <a:custGeom>
            <a:avLst/>
            <a:gdLst/>
            <a:ahLst/>
            <a:cxnLst/>
            <a:rect l="l" t="t" r="r" b="b"/>
            <a:pathLst>
              <a:path w="215265" h="277178">
                <a:moveTo>
                  <a:pt x="50878" y="38100"/>
                </a:moveTo>
                <a:quadBezTo>
                  <a:pt x="139447" y="127006"/>
                  <a:pt x="38100" y="201017"/>
                </a:quadBezTo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8A8A8A"/>
            </a:solidFill>
            <a:prstDash val="solid"/>
            <a:tailEnd type="triangle"/>
          </a:ln>
        </p:spPr>
      </p:sp>
      <p:sp>
        <p:nvSpPr>
          <p:cNvPr id="168" name="Shape 156"/>
          <p:cNvSpPr/>
          <p:nvPr/>
        </p:nvSpPr>
        <p:spPr>
          <a:xfrm>
            <a:off x="13914120" y="1449705"/>
            <a:ext cx="501015" cy="402908"/>
          </a:xfrm>
          <a:custGeom>
            <a:avLst/>
            <a:gdLst/>
            <a:ahLst/>
            <a:cxnLst/>
            <a:rect l="l" t="t" r="r" b="b"/>
            <a:pathLst>
              <a:path w="501015" h="402908">
                <a:moveTo>
                  <a:pt x="38100" y="326357"/>
                </a:moveTo>
                <a:quadBezTo>
                  <a:pt x="333774" y="319634"/>
                  <a:pt x="424365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69" name="Shape 157"/>
          <p:cNvSpPr/>
          <p:nvPr/>
        </p:nvSpPr>
        <p:spPr>
          <a:xfrm>
            <a:off x="14558010" y="1451610"/>
            <a:ext cx="503873" cy="417195"/>
          </a:xfrm>
          <a:custGeom>
            <a:avLst/>
            <a:gdLst/>
            <a:ahLst/>
            <a:cxnLst/>
            <a:rect l="l" t="t" r="r" b="b"/>
            <a:pathLst>
              <a:path w="503873" h="417195">
                <a:moveTo>
                  <a:pt x="427962" y="340680"/>
                </a:moveTo>
                <a:quadBezTo>
                  <a:pt x="139591" y="309784"/>
                  <a:pt x="38100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70" name="Shape 158"/>
          <p:cNvSpPr/>
          <p:nvPr/>
        </p:nvSpPr>
        <p:spPr>
          <a:xfrm>
            <a:off x="13944600" y="1831658"/>
            <a:ext cx="400050" cy="119063"/>
          </a:xfrm>
          <a:custGeom>
            <a:avLst/>
            <a:gdLst/>
            <a:ahLst/>
            <a:cxnLst/>
            <a:rect l="l" t="t" r="r" b="b"/>
            <a:pathLst>
              <a:path w="400050" h="119063">
                <a:moveTo>
                  <a:pt x="323890" y="42636"/>
                </a:moveTo>
                <a:quadBezTo>
                  <a:pt x="180995" y="40368"/>
                  <a:pt x="38100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71" name="Shape 159"/>
          <p:cNvSpPr/>
          <p:nvPr/>
        </p:nvSpPr>
        <p:spPr>
          <a:xfrm>
            <a:off x="14554200" y="1840230"/>
            <a:ext cx="476250" cy="119063"/>
          </a:xfrm>
          <a:custGeom>
            <a:avLst/>
            <a:gdLst/>
            <a:ahLst/>
            <a:cxnLst/>
            <a:rect l="l" t="t" r="r" b="b"/>
            <a:pathLst>
              <a:path w="476250" h="119063">
                <a:moveTo>
                  <a:pt x="400081" y="43198"/>
                </a:moveTo>
                <a:quadBezTo>
                  <a:pt x="219091" y="40649"/>
                  <a:pt x="38100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72" name="Shape 160"/>
          <p:cNvSpPr/>
          <p:nvPr/>
        </p:nvSpPr>
        <p:spPr>
          <a:xfrm>
            <a:off x="13940790" y="1949768"/>
            <a:ext cx="448628" cy="431483"/>
          </a:xfrm>
          <a:custGeom>
            <a:avLst/>
            <a:gdLst/>
            <a:ahLst/>
            <a:cxnLst/>
            <a:rect l="l" t="t" r="r" b="b"/>
            <a:pathLst>
              <a:path w="448628" h="431483">
                <a:moveTo>
                  <a:pt x="38100" y="355110"/>
                </a:moveTo>
                <a:quadBezTo>
                  <a:pt x="205097" y="196605"/>
                  <a:pt x="372093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73" name="Shape 161"/>
          <p:cNvSpPr/>
          <p:nvPr/>
        </p:nvSpPr>
        <p:spPr>
          <a:xfrm>
            <a:off x="14587538" y="1940242"/>
            <a:ext cx="474345" cy="389573"/>
          </a:xfrm>
          <a:custGeom>
            <a:avLst/>
            <a:gdLst/>
            <a:ahLst/>
            <a:cxnLst/>
            <a:rect l="l" t="t" r="r" b="b"/>
            <a:pathLst>
              <a:path w="474345" h="389573">
                <a:moveTo>
                  <a:pt x="38100" y="313744"/>
                </a:moveTo>
                <a:quadBezTo>
                  <a:pt x="218112" y="175922"/>
                  <a:pt x="398124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74" name="Shape 162"/>
          <p:cNvSpPr/>
          <p:nvPr/>
        </p:nvSpPr>
        <p:spPr>
          <a:xfrm>
            <a:off x="13981748" y="2328863"/>
            <a:ext cx="429578" cy="142875"/>
          </a:xfrm>
          <a:custGeom>
            <a:avLst/>
            <a:gdLst/>
            <a:ahLst/>
            <a:cxnLst/>
            <a:rect l="l" t="t" r="r" b="b"/>
            <a:pathLst>
              <a:path w="429578" h="142875">
                <a:moveTo>
                  <a:pt x="38100" y="66792"/>
                </a:moveTo>
                <a:quadBezTo>
                  <a:pt x="195908" y="52446"/>
                  <a:pt x="353716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75" name="Shape 163"/>
          <p:cNvSpPr/>
          <p:nvPr/>
        </p:nvSpPr>
        <p:spPr>
          <a:xfrm>
            <a:off x="14620875" y="2321243"/>
            <a:ext cx="466725" cy="129540"/>
          </a:xfrm>
          <a:custGeom>
            <a:avLst/>
            <a:gdLst/>
            <a:ahLst/>
            <a:cxnLst/>
            <a:rect l="l" t="t" r="r" b="b"/>
            <a:pathLst>
              <a:path w="466725" h="129540">
                <a:moveTo>
                  <a:pt x="390813" y="53216"/>
                </a:moveTo>
                <a:quadBezTo>
                  <a:pt x="214457" y="45658"/>
                  <a:pt x="38100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76" name="Shape 164"/>
          <p:cNvSpPr/>
          <p:nvPr/>
        </p:nvSpPr>
        <p:spPr>
          <a:xfrm>
            <a:off x="13980795" y="2424113"/>
            <a:ext cx="473393" cy="444818"/>
          </a:xfrm>
          <a:custGeom>
            <a:avLst/>
            <a:gdLst/>
            <a:ahLst/>
            <a:cxnLst/>
            <a:rect l="l" t="t" r="r" b="b"/>
            <a:pathLst>
              <a:path w="473393" h="444818">
                <a:moveTo>
                  <a:pt x="38100" y="368290"/>
                </a:moveTo>
                <a:quadBezTo>
                  <a:pt x="217677" y="203195"/>
                  <a:pt x="397254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77" name="Shape 165"/>
          <p:cNvSpPr/>
          <p:nvPr/>
        </p:nvSpPr>
        <p:spPr>
          <a:xfrm>
            <a:off x="14552295" y="2431733"/>
            <a:ext cx="563880" cy="436245"/>
          </a:xfrm>
          <a:custGeom>
            <a:avLst/>
            <a:gdLst/>
            <a:ahLst/>
            <a:cxnLst/>
            <a:rect l="l" t="t" r="r" b="b"/>
            <a:pathLst>
              <a:path w="563880" h="436245">
                <a:moveTo>
                  <a:pt x="38100" y="359901"/>
                </a:moveTo>
                <a:quadBezTo>
                  <a:pt x="185107" y="90588"/>
                  <a:pt x="487407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headEnd type="triangle"/>
            <a:tailEnd type="triangle"/>
          </a:ln>
        </p:spPr>
      </p:sp>
      <p:sp>
        <p:nvSpPr>
          <p:cNvPr id="178" name="Shape 166"/>
          <p:cNvSpPr/>
          <p:nvPr/>
        </p:nvSpPr>
        <p:spPr>
          <a:xfrm>
            <a:off x="14020800" y="2850833"/>
            <a:ext cx="352425" cy="118110"/>
          </a:xfrm>
          <a:custGeom>
            <a:avLst/>
            <a:gdLst/>
            <a:ahLst/>
            <a:cxnLst/>
            <a:rect l="l" t="t" r="r" b="b"/>
            <a:pathLst>
              <a:path w="352425" h="118110">
                <a:moveTo>
                  <a:pt x="38100" y="42206"/>
                </a:moveTo>
                <a:quadBezTo>
                  <a:pt x="157186" y="40153"/>
                  <a:pt x="276272" y="38100"/>
                </a:quadBezTo>
              </a:path>
            </a:pathLst>
          </a:custGeom>
          <a:solidFill>
            <a:srgbClr val="FFFFFF">
              <a:alpha val="0"/>
            </a:srgbClr>
          </a:solidFill>
          <a:ln w="20320">
            <a:solidFill>
              <a:srgbClr val="7F7F7F"/>
            </a:solidFill>
            <a:prstDash val="dash"/>
            <a:tailEnd type="triangle"/>
          </a:ln>
        </p:spPr>
      </p:sp>
      <p:sp>
        <p:nvSpPr>
          <p:cNvPr id="179" name="Shape 167"/>
          <p:cNvSpPr/>
          <p:nvPr/>
        </p:nvSpPr>
        <p:spPr>
          <a:xfrm>
            <a:off x="14581823" y="2869883"/>
            <a:ext cx="239078" cy="71438"/>
          </a:xfrm>
          <a:custGeom>
            <a:avLst/>
            <a:gdLst/>
            <a:ahLst/>
            <a:cxnLst/>
            <a:rect l="l" t="t" r="r" b="b"/>
            <a:pathLst>
              <a:path w="239078" h="71438">
                <a:moveTo>
                  <a:pt x="210490" y="43128"/>
                </a:moveTo>
                <a:lnTo>
                  <a:pt x="28575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7F7F7F"/>
            </a:solidFill>
            <a:prstDash val="solid"/>
            <a:tailEnd type="triangle"/>
          </a:ln>
        </p:spPr>
      </p:sp>
      <p:sp>
        <p:nvSpPr>
          <p:cNvPr id="180" name="Shape 168"/>
          <p:cNvSpPr/>
          <p:nvPr/>
        </p:nvSpPr>
        <p:spPr>
          <a:xfrm>
            <a:off x="15220950" y="1830705"/>
            <a:ext cx="272415" cy="73343"/>
          </a:xfrm>
          <a:custGeom>
            <a:avLst/>
            <a:gdLst/>
            <a:ahLst/>
            <a:cxnLst/>
            <a:rect l="l" t="t" r="r" b="b"/>
            <a:pathLst>
              <a:path w="272415" h="73343">
                <a:moveTo>
                  <a:pt x="28575" y="44511"/>
                </a:moveTo>
                <a:lnTo>
                  <a:pt x="243707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E07830"/>
            </a:solidFill>
            <a:prstDash val="sysDash"/>
            <a:tailEnd type="triangle"/>
          </a:ln>
        </p:spPr>
      </p:sp>
      <p:sp>
        <p:nvSpPr>
          <p:cNvPr id="181" name="Shape 169"/>
          <p:cNvSpPr/>
          <p:nvPr/>
        </p:nvSpPr>
        <p:spPr>
          <a:xfrm>
            <a:off x="15277148" y="2322195"/>
            <a:ext cx="275273" cy="75248"/>
          </a:xfrm>
          <a:custGeom>
            <a:avLst/>
            <a:gdLst/>
            <a:ahLst/>
            <a:cxnLst/>
            <a:rect l="l" t="t" r="r" b="b"/>
            <a:pathLst>
              <a:path w="275273" h="75248">
                <a:moveTo>
                  <a:pt x="28575" y="46718"/>
                </a:moveTo>
                <a:lnTo>
                  <a:pt x="246297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E07830"/>
            </a:solidFill>
            <a:prstDash val="sysDash"/>
            <a:tailEnd type="triangle"/>
          </a:ln>
        </p:spPr>
      </p:sp>
      <p:sp>
        <p:nvSpPr>
          <p:cNvPr id="182" name="Shape 170"/>
          <p:cNvSpPr/>
          <p:nvPr/>
        </p:nvSpPr>
        <p:spPr>
          <a:xfrm>
            <a:off x="7319963" y="6219825"/>
            <a:ext cx="381000" cy="57150"/>
          </a:xfrm>
          <a:custGeom>
            <a:avLst/>
            <a:gdLst/>
            <a:ahLst/>
            <a:cxnLst/>
            <a:rect l="l" t="t" r="r" b="b"/>
            <a:pathLst>
              <a:path w="381000" h="57150">
                <a:moveTo>
                  <a:pt x="28575" y="28575"/>
                </a:moveTo>
                <a:lnTo>
                  <a:pt x="352425" y="28575"/>
                </a:lnTo>
              </a:path>
            </a:pathLst>
          </a:custGeom>
          <a:solidFill>
            <a:srgbClr val="FFFFFF">
              <a:alpha val="0"/>
            </a:srgbClr>
          </a:solidFill>
          <a:ln w="25400">
            <a:solidFill>
              <a:srgbClr val="E84499"/>
            </a:solidFill>
            <a:prstDash val="solid"/>
            <a:tailEnd type="triangle"/>
          </a:ln>
        </p:spPr>
      </p:sp>
      <p:sp>
        <p:nvSpPr>
          <p:cNvPr id="183" name="Shape 171"/>
          <p:cNvSpPr/>
          <p:nvPr/>
        </p:nvSpPr>
        <p:spPr>
          <a:xfrm>
            <a:off x="7977188" y="6219825"/>
            <a:ext cx="381000" cy="57150"/>
          </a:xfrm>
          <a:custGeom>
            <a:avLst/>
            <a:gdLst/>
            <a:ahLst/>
            <a:cxnLst/>
            <a:rect l="l" t="t" r="r" b="b"/>
            <a:pathLst>
              <a:path w="381000" h="57150">
                <a:moveTo>
                  <a:pt x="28575" y="28575"/>
                </a:moveTo>
                <a:lnTo>
                  <a:pt x="352425" y="28575"/>
                </a:lnTo>
              </a:path>
            </a:pathLst>
          </a:custGeom>
          <a:solidFill>
            <a:srgbClr val="FFFFFF">
              <a:alpha val="0"/>
            </a:srgbClr>
          </a:solidFill>
          <a:ln w="25400">
            <a:solidFill>
              <a:srgbClr val="E84499"/>
            </a:solidFill>
            <a:prstDash val="solid"/>
            <a:tailEnd type="triangle"/>
          </a:ln>
        </p:spPr>
      </p:sp>
      <p:sp>
        <p:nvSpPr>
          <p:cNvPr id="184" name="Shape 172"/>
          <p:cNvSpPr/>
          <p:nvPr/>
        </p:nvSpPr>
        <p:spPr>
          <a:xfrm>
            <a:off x="8634413" y="6219825"/>
            <a:ext cx="381000" cy="57150"/>
          </a:xfrm>
          <a:custGeom>
            <a:avLst/>
            <a:gdLst/>
            <a:ahLst/>
            <a:cxnLst/>
            <a:rect l="l" t="t" r="r" b="b"/>
            <a:pathLst>
              <a:path w="381000" h="57150">
                <a:moveTo>
                  <a:pt x="28575" y="28575"/>
                </a:moveTo>
                <a:lnTo>
                  <a:pt x="352425" y="28575"/>
                </a:lnTo>
              </a:path>
            </a:pathLst>
          </a:custGeom>
          <a:solidFill>
            <a:srgbClr val="FFFFFF">
              <a:alpha val="0"/>
            </a:srgbClr>
          </a:solidFill>
          <a:ln w="25400">
            <a:solidFill>
              <a:srgbClr val="E84499"/>
            </a:solidFill>
            <a:prstDash val="solid"/>
            <a:tailEnd type="triangle"/>
          </a:ln>
        </p:spPr>
      </p:sp>
      <p:sp>
        <p:nvSpPr>
          <p:cNvPr id="185" name="Shape 173"/>
          <p:cNvSpPr/>
          <p:nvPr/>
        </p:nvSpPr>
        <p:spPr>
          <a:xfrm>
            <a:off x="7329488" y="7058025"/>
            <a:ext cx="361950" cy="57150"/>
          </a:xfrm>
          <a:custGeom>
            <a:avLst/>
            <a:gdLst/>
            <a:ahLst/>
            <a:cxnLst/>
            <a:rect l="l" t="t" r="r" b="b"/>
            <a:pathLst>
              <a:path w="361950" h="57150">
                <a:moveTo>
                  <a:pt x="28575" y="28575"/>
                </a:moveTo>
                <a:lnTo>
                  <a:pt x="333375" y="28575"/>
                </a:lnTo>
              </a:path>
            </a:pathLst>
          </a:custGeom>
          <a:solidFill>
            <a:srgbClr val="FFFFFF">
              <a:alpha val="0"/>
            </a:srgbClr>
          </a:solidFill>
          <a:ln w="25400">
            <a:solidFill>
              <a:srgbClr val="E84499"/>
            </a:solidFill>
            <a:prstDash val="solid"/>
            <a:tailEnd type="triangle"/>
          </a:ln>
        </p:spPr>
      </p:sp>
      <p:sp>
        <p:nvSpPr>
          <p:cNvPr id="186" name="Shape 174"/>
          <p:cNvSpPr/>
          <p:nvPr/>
        </p:nvSpPr>
        <p:spPr>
          <a:xfrm>
            <a:off x="7967662" y="7058025"/>
            <a:ext cx="381000" cy="57150"/>
          </a:xfrm>
          <a:custGeom>
            <a:avLst/>
            <a:gdLst/>
            <a:ahLst/>
            <a:cxnLst/>
            <a:rect l="l" t="t" r="r" b="b"/>
            <a:pathLst>
              <a:path w="381000" h="57150">
                <a:moveTo>
                  <a:pt x="28575" y="28575"/>
                </a:moveTo>
                <a:lnTo>
                  <a:pt x="352425" y="28575"/>
                </a:lnTo>
              </a:path>
            </a:pathLst>
          </a:custGeom>
          <a:solidFill>
            <a:srgbClr val="FFFFFF">
              <a:alpha val="0"/>
            </a:srgbClr>
          </a:solidFill>
          <a:ln w="25400">
            <a:solidFill>
              <a:srgbClr val="E84499"/>
            </a:solidFill>
            <a:prstDash val="solid"/>
            <a:tailEnd type="triangle"/>
          </a:ln>
        </p:spPr>
      </p:sp>
      <p:sp>
        <p:nvSpPr>
          <p:cNvPr id="187" name="Shape 175"/>
          <p:cNvSpPr/>
          <p:nvPr/>
        </p:nvSpPr>
        <p:spPr>
          <a:xfrm>
            <a:off x="8624888" y="7058025"/>
            <a:ext cx="381000" cy="57150"/>
          </a:xfrm>
          <a:custGeom>
            <a:avLst/>
            <a:gdLst/>
            <a:ahLst/>
            <a:cxnLst/>
            <a:rect l="l" t="t" r="r" b="b"/>
            <a:pathLst>
              <a:path w="381000" h="57150">
                <a:moveTo>
                  <a:pt x="28575" y="28575"/>
                </a:moveTo>
                <a:lnTo>
                  <a:pt x="352425" y="28575"/>
                </a:lnTo>
              </a:path>
            </a:pathLst>
          </a:custGeom>
          <a:solidFill>
            <a:srgbClr val="FFFFFF">
              <a:alpha val="0"/>
            </a:srgbClr>
          </a:solidFill>
          <a:ln w="25400">
            <a:solidFill>
              <a:srgbClr val="E84499"/>
            </a:solidFill>
            <a:prstDash val="solid"/>
            <a:tailEnd type="triangle"/>
          </a:ln>
        </p:spPr>
      </p:sp>
      <p:sp>
        <p:nvSpPr>
          <p:cNvPr id="188" name="Shape 176"/>
          <p:cNvSpPr/>
          <p:nvPr/>
        </p:nvSpPr>
        <p:spPr>
          <a:xfrm>
            <a:off x="3571875" y="6124575"/>
            <a:ext cx="371475" cy="57150"/>
          </a:xfrm>
          <a:custGeom>
            <a:avLst/>
            <a:gdLst/>
            <a:ahLst/>
            <a:cxnLst/>
            <a:rect l="l" t="t" r="r" b="b"/>
            <a:pathLst>
              <a:path w="371475" h="57150">
                <a:moveTo>
                  <a:pt x="28575" y="28575"/>
                </a:moveTo>
                <a:lnTo>
                  <a:pt x="342900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89" name="Shape 177"/>
          <p:cNvSpPr/>
          <p:nvPr/>
        </p:nvSpPr>
        <p:spPr>
          <a:xfrm>
            <a:off x="3571875" y="6953250"/>
            <a:ext cx="371475" cy="57150"/>
          </a:xfrm>
          <a:custGeom>
            <a:avLst/>
            <a:gdLst/>
            <a:ahLst/>
            <a:cxnLst/>
            <a:rect l="l" t="t" r="r" b="b"/>
            <a:pathLst>
              <a:path w="371475" h="57150">
                <a:moveTo>
                  <a:pt x="28575" y="28575"/>
                </a:moveTo>
                <a:lnTo>
                  <a:pt x="342900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90" name="Shape 178"/>
          <p:cNvSpPr/>
          <p:nvPr/>
        </p:nvSpPr>
        <p:spPr>
          <a:xfrm>
            <a:off x="6334125" y="6210300"/>
            <a:ext cx="342900" cy="57150"/>
          </a:xfrm>
          <a:custGeom>
            <a:avLst/>
            <a:gdLst/>
            <a:ahLst/>
            <a:cxnLst/>
            <a:rect l="l" t="t" r="r" b="b"/>
            <a:pathLst>
              <a:path w="342900" h="57150">
                <a:moveTo>
                  <a:pt x="28575" y="28575"/>
                </a:moveTo>
                <a:lnTo>
                  <a:pt x="314325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91" name="Shape 179"/>
          <p:cNvSpPr/>
          <p:nvPr/>
        </p:nvSpPr>
        <p:spPr>
          <a:xfrm>
            <a:off x="6334125" y="7048500"/>
            <a:ext cx="342900" cy="57150"/>
          </a:xfrm>
          <a:custGeom>
            <a:avLst/>
            <a:gdLst/>
            <a:ahLst/>
            <a:cxnLst/>
            <a:rect l="l" t="t" r="r" b="b"/>
            <a:pathLst>
              <a:path w="342900" h="57150">
                <a:moveTo>
                  <a:pt x="28575" y="28575"/>
                </a:moveTo>
                <a:lnTo>
                  <a:pt x="314325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92" name="Shape 180"/>
          <p:cNvSpPr/>
          <p:nvPr/>
        </p:nvSpPr>
        <p:spPr>
          <a:xfrm>
            <a:off x="990600" y="7258050"/>
            <a:ext cx="3248025" cy="781050"/>
          </a:xfrm>
          <a:custGeom>
            <a:avLst/>
            <a:gdLst/>
            <a:ahLst/>
            <a:cxnLst/>
            <a:rect l="l" t="t" r="r" b="b"/>
            <a:pathLst>
              <a:path w="3248025" h="781050">
                <a:moveTo>
                  <a:pt x="3190875" y="723900"/>
                </a:moveTo>
                <a:lnTo>
                  <a:pt x="57150" y="723900"/>
                </a:lnTo>
                <a:lnTo>
                  <a:pt x="57150" y="57150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7B4890"/>
            </a:solidFill>
            <a:prstDash val="dash"/>
            <a:tailEnd type="triangle"/>
          </a:ln>
        </p:spPr>
      </p:sp>
      <p:sp>
        <p:nvSpPr>
          <p:cNvPr id="193" name="Shape 181"/>
          <p:cNvSpPr/>
          <p:nvPr/>
        </p:nvSpPr>
        <p:spPr>
          <a:xfrm>
            <a:off x="11772900" y="6086475"/>
            <a:ext cx="247650" cy="57150"/>
          </a:xfrm>
          <a:custGeom>
            <a:avLst/>
            <a:gdLst/>
            <a:ahLst/>
            <a:cxnLst/>
            <a:rect l="l" t="t" r="r" b="b"/>
            <a:pathLst>
              <a:path w="247650" h="57150">
                <a:moveTo>
                  <a:pt x="28575" y="28575"/>
                </a:moveTo>
                <a:lnTo>
                  <a:pt x="219075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94" name="Shape 182"/>
          <p:cNvSpPr/>
          <p:nvPr/>
        </p:nvSpPr>
        <p:spPr>
          <a:xfrm>
            <a:off x="14011275" y="6096000"/>
            <a:ext cx="266700" cy="57150"/>
          </a:xfrm>
          <a:custGeom>
            <a:avLst/>
            <a:gdLst/>
            <a:ahLst/>
            <a:cxnLst/>
            <a:rect l="l" t="t" r="r" b="b"/>
            <a:pathLst>
              <a:path w="266700" h="57150">
                <a:moveTo>
                  <a:pt x="28575" y="28575"/>
                </a:moveTo>
                <a:lnTo>
                  <a:pt x="238125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95" name="Shape 183"/>
          <p:cNvSpPr/>
          <p:nvPr/>
        </p:nvSpPr>
        <p:spPr>
          <a:xfrm>
            <a:off x="14830425" y="6410325"/>
            <a:ext cx="57150" cy="333375"/>
          </a:xfrm>
          <a:custGeom>
            <a:avLst/>
            <a:gdLst/>
            <a:ahLst/>
            <a:cxnLst/>
            <a:rect l="l" t="t" r="r" b="b"/>
            <a:pathLst>
              <a:path w="57150" h="333375">
                <a:moveTo>
                  <a:pt x="28575" y="28575"/>
                </a:moveTo>
                <a:lnTo>
                  <a:pt x="28575" y="304800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96" name="Shape 184"/>
          <p:cNvSpPr/>
          <p:nvPr/>
        </p:nvSpPr>
        <p:spPr>
          <a:xfrm>
            <a:off x="14058900" y="7467600"/>
            <a:ext cx="304800" cy="57150"/>
          </a:xfrm>
          <a:custGeom>
            <a:avLst/>
            <a:gdLst/>
            <a:ahLst/>
            <a:cxnLst/>
            <a:rect l="l" t="t" r="r" b="b"/>
            <a:pathLst>
              <a:path w="304800" h="57150">
                <a:moveTo>
                  <a:pt x="28575" y="28575"/>
                </a:moveTo>
                <a:lnTo>
                  <a:pt x="276225" y="28575"/>
                </a:lnTo>
              </a:path>
            </a:pathLst>
          </a:custGeom>
          <a:solidFill>
            <a:srgbClr val="FFFFFF">
              <a:alpha val="0"/>
            </a:srgbClr>
          </a:solidFill>
          <a:ln w="22225">
            <a:solidFill>
              <a:srgbClr val="1A1A1A"/>
            </a:solidFill>
            <a:prstDash val="solid"/>
            <a:tailEnd type="triangle"/>
          </a:ln>
        </p:spPr>
      </p:sp>
      <p:sp>
        <p:nvSpPr>
          <p:cNvPr id="197" name="Text 185"/>
          <p:cNvSpPr/>
          <p:nvPr/>
        </p:nvSpPr>
        <p:spPr>
          <a:xfrm>
            <a:off x="5619750" y="0"/>
            <a:ext cx="5010150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MCTS Affective Flow Construction</a:t>
            </a:r>
            <a:endParaRPr lang="en-US" sz="2200" dirty="0"/>
          </a:p>
        </p:txBody>
      </p:sp>
      <p:sp>
        <p:nvSpPr>
          <p:cNvPr id="198" name="Text 186"/>
          <p:cNvSpPr/>
          <p:nvPr/>
        </p:nvSpPr>
        <p:spPr>
          <a:xfrm>
            <a:off x="5600700" y="4762500"/>
            <a:ext cx="5067300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15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AFPO Training and Affective Reasoning</a:t>
            </a:r>
            <a:endParaRPr lang="en-US" sz="2150" dirty="0"/>
          </a:p>
        </p:txBody>
      </p:sp>
      <p:sp>
        <p:nvSpPr>
          <p:cNvPr id="199" name="Text 187"/>
          <p:cNvSpPr/>
          <p:nvPr/>
        </p:nvSpPr>
        <p:spPr>
          <a:xfrm>
            <a:off x="504825" y="504825"/>
            <a:ext cx="323850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500" dirty="0"/>
          </a:p>
        </p:txBody>
      </p:sp>
      <p:sp>
        <p:nvSpPr>
          <p:cNvPr id="200" name="Text 188"/>
          <p:cNvSpPr/>
          <p:nvPr/>
        </p:nvSpPr>
        <p:spPr>
          <a:xfrm>
            <a:off x="6057900" y="504825"/>
            <a:ext cx="333375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</a:t>
            </a:r>
            <a:endParaRPr lang="en-US" sz="1500" dirty="0"/>
          </a:p>
        </p:txBody>
      </p:sp>
      <p:sp>
        <p:nvSpPr>
          <p:cNvPr id="201" name="Text 189"/>
          <p:cNvSpPr/>
          <p:nvPr/>
        </p:nvSpPr>
        <p:spPr>
          <a:xfrm>
            <a:off x="11010900" y="504825"/>
            <a:ext cx="342900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</a:t>
            </a:r>
            <a:endParaRPr lang="en-US" sz="1500" dirty="0"/>
          </a:p>
        </p:txBody>
      </p:sp>
      <p:sp>
        <p:nvSpPr>
          <p:cNvPr id="202" name="Text 190"/>
          <p:cNvSpPr/>
          <p:nvPr/>
        </p:nvSpPr>
        <p:spPr>
          <a:xfrm>
            <a:off x="476250" y="5124450"/>
            <a:ext cx="333375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</a:t>
            </a:r>
            <a:endParaRPr lang="en-US" sz="1500" dirty="0"/>
          </a:p>
        </p:txBody>
      </p:sp>
      <p:sp>
        <p:nvSpPr>
          <p:cNvPr id="203" name="Text 191"/>
          <p:cNvSpPr/>
          <p:nvPr/>
        </p:nvSpPr>
        <p:spPr>
          <a:xfrm>
            <a:off x="10906125" y="5143500"/>
            <a:ext cx="333375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5</a:t>
            </a:r>
            <a:endParaRPr lang="en-US" sz="1500" dirty="0"/>
          </a:p>
        </p:txBody>
      </p:sp>
      <p:sp>
        <p:nvSpPr>
          <p:cNvPr id="204" name="Text 192"/>
          <p:cNvSpPr/>
          <p:nvPr/>
        </p:nvSpPr>
        <p:spPr>
          <a:xfrm>
            <a:off x="942975" y="523875"/>
            <a:ext cx="36195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Role-Based Dialogue Environment</a:t>
            </a:r>
            <a:endParaRPr lang="en-US" sz="1900" dirty="0"/>
          </a:p>
        </p:txBody>
      </p:sp>
      <p:sp>
        <p:nvSpPr>
          <p:cNvPr id="205" name="Text 193"/>
          <p:cNvSpPr/>
          <p:nvPr/>
        </p:nvSpPr>
        <p:spPr>
          <a:xfrm>
            <a:off x="6515100" y="523875"/>
            <a:ext cx="24765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MCTS Search Loop</a:t>
            </a:r>
            <a:endParaRPr lang="en-US" sz="1900" dirty="0"/>
          </a:p>
        </p:txBody>
      </p:sp>
      <p:sp>
        <p:nvSpPr>
          <p:cNvPr id="206" name="Text 194"/>
          <p:cNvSpPr/>
          <p:nvPr/>
        </p:nvSpPr>
        <p:spPr>
          <a:xfrm>
            <a:off x="11468100" y="523875"/>
            <a:ext cx="15240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Flow Targets</a:t>
            </a:r>
            <a:endParaRPr lang="en-US" sz="1900" dirty="0"/>
          </a:p>
        </p:txBody>
      </p:sp>
      <p:sp>
        <p:nvSpPr>
          <p:cNvPr id="207" name="Text 195"/>
          <p:cNvSpPr/>
          <p:nvPr/>
        </p:nvSpPr>
        <p:spPr>
          <a:xfrm>
            <a:off x="923925" y="5153025"/>
            <a:ext cx="371475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Preference + Flow-Balance Learning</a:t>
            </a:r>
            <a:endParaRPr lang="en-US" sz="1900" dirty="0"/>
          </a:p>
        </p:txBody>
      </p:sp>
      <p:sp>
        <p:nvSpPr>
          <p:cNvPr id="208" name="Text 196"/>
          <p:cNvSpPr/>
          <p:nvPr/>
        </p:nvSpPr>
        <p:spPr>
          <a:xfrm>
            <a:off x="11353800" y="5181600"/>
            <a:ext cx="238125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Lightweight Inference</a:t>
            </a:r>
            <a:endParaRPr lang="en-US" sz="1900" dirty="0"/>
          </a:p>
        </p:txBody>
      </p:sp>
      <p:sp>
        <p:nvSpPr>
          <p:cNvPr id="209" name="Text 197"/>
          <p:cNvSpPr/>
          <p:nvPr/>
        </p:nvSpPr>
        <p:spPr>
          <a:xfrm>
            <a:off x="2076450" y="800100"/>
            <a:ext cx="6096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A7CB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Seeker</a:t>
            </a:r>
            <a:endParaRPr lang="en-US" sz="1200" dirty="0"/>
          </a:p>
        </p:txBody>
      </p:sp>
      <p:sp>
        <p:nvSpPr>
          <p:cNvPr id="210" name="Text 198"/>
          <p:cNvSpPr/>
          <p:nvPr/>
        </p:nvSpPr>
        <p:spPr>
          <a:xfrm>
            <a:off x="2114550" y="981075"/>
            <a:ext cx="133350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I feel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overwhelmed</a:t>
            </a:r>
            <a:endParaRPr lang="en-US" sz="1050" dirty="0"/>
          </a:p>
        </p:txBody>
      </p:sp>
      <p:sp>
        <p:nvSpPr>
          <p:cNvPr id="211" name="Text 199"/>
          <p:cNvSpPr/>
          <p:nvPr/>
        </p:nvSpPr>
        <p:spPr>
          <a:xfrm>
            <a:off x="2171700" y="1704975"/>
            <a:ext cx="8572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FA19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Supporter</a:t>
            </a:r>
            <a:endParaRPr lang="en-US" sz="1200" dirty="0"/>
          </a:p>
        </p:txBody>
      </p:sp>
      <p:sp>
        <p:nvSpPr>
          <p:cNvPr id="212" name="Text 200"/>
          <p:cNvSpPr/>
          <p:nvPr/>
        </p:nvSpPr>
        <p:spPr>
          <a:xfrm>
            <a:off x="2209800" y="1905000"/>
            <a:ext cx="123825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Affirm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and guide</a:t>
            </a:r>
            <a:endParaRPr lang="en-US" sz="1050" dirty="0"/>
          </a:p>
        </p:txBody>
      </p:sp>
      <p:sp>
        <p:nvSpPr>
          <p:cNvPr id="213" name="Text 201"/>
          <p:cNvSpPr/>
          <p:nvPr/>
        </p:nvSpPr>
        <p:spPr>
          <a:xfrm>
            <a:off x="1981200" y="2647950"/>
            <a:ext cx="8572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E0783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Rewarder</a:t>
            </a:r>
            <a:endParaRPr lang="en-US" sz="1250" dirty="0"/>
          </a:p>
        </p:txBody>
      </p:sp>
      <p:sp>
        <p:nvSpPr>
          <p:cNvPr id="214" name="Text 202"/>
          <p:cNvSpPr/>
          <p:nvPr/>
        </p:nvSpPr>
        <p:spPr>
          <a:xfrm>
            <a:off x="152400" y="2466975"/>
            <a:ext cx="7048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Datasets</a:t>
            </a:r>
            <a:endParaRPr lang="en-US" sz="1100" dirty="0"/>
          </a:p>
        </p:txBody>
      </p:sp>
      <p:sp>
        <p:nvSpPr>
          <p:cNvPr id="215" name="Text 203"/>
          <p:cNvSpPr/>
          <p:nvPr/>
        </p:nvSpPr>
        <p:spPr>
          <a:xfrm>
            <a:off x="1333500" y="3800475"/>
            <a:ext cx="53340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Empathy</a:t>
            </a:r>
            <a:endParaRPr lang="en-US" sz="850" dirty="0"/>
          </a:p>
        </p:txBody>
      </p:sp>
      <p:sp>
        <p:nvSpPr>
          <p:cNvPr id="216" name="Text 204"/>
          <p:cNvSpPr/>
          <p:nvPr/>
        </p:nvSpPr>
        <p:spPr>
          <a:xfrm>
            <a:off x="2000250" y="3800475"/>
            <a:ext cx="28575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Info</a:t>
            </a:r>
            <a:endParaRPr lang="en-US" sz="850" dirty="0"/>
          </a:p>
        </p:txBody>
      </p:sp>
      <p:sp>
        <p:nvSpPr>
          <p:cNvPr id="217" name="Text 205"/>
          <p:cNvSpPr/>
          <p:nvPr/>
        </p:nvSpPr>
        <p:spPr>
          <a:xfrm>
            <a:off x="2390775" y="3800475"/>
            <a:ext cx="62865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Naturalness</a:t>
            </a:r>
            <a:endParaRPr lang="en-US" sz="850" dirty="0"/>
          </a:p>
        </p:txBody>
      </p:sp>
      <p:sp>
        <p:nvSpPr>
          <p:cNvPr id="218" name="Text 206"/>
          <p:cNvSpPr/>
          <p:nvPr/>
        </p:nvSpPr>
        <p:spPr>
          <a:xfrm>
            <a:off x="3009900" y="3800475"/>
            <a:ext cx="47625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Strategy</a:t>
            </a:r>
            <a:endParaRPr lang="en-US" sz="850" dirty="0"/>
          </a:p>
        </p:txBody>
      </p:sp>
      <p:sp>
        <p:nvSpPr>
          <p:cNvPr id="219" name="Text 207"/>
          <p:cNvSpPr/>
          <p:nvPr/>
        </p:nvSpPr>
        <p:spPr>
          <a:xfrm>
            <a:off x="3943350" y="1200150"/>
            <a:ext cx="12382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Dialogue State</a:t>
            </a:r>
            <a:endParaRPr lang="en-US" sz="1250" dirty="0"/>
          </a:p>
        </p:txBody>
      </p:sp>
      <p:sp>
        <p:nvSpPr>
          <p:cNvPr id="220" name="Text 208"/>
          <p:cNvSpPr/>
          <p:nvPr/>
        </p:nvSpPr>
        <p:spPr>
          <a:xfrm>
            <a:off x="4067175" y="1533525"/>
            <a:ext cx="10287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state </a:t>
            </a:r>
            <a:pPr algn="ctr" indent="0" marL="0">
              <a:buNone/>
            </a:pPr>
            <a:r>
              <a:rPr lang="en-US" sz="1150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50" i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endParaRPr lang="en-US" sz="1150" dirty="0"/>
          </a:p>
        </p:txBody>
      </p:sp>
      <p:sp>
        <p:nvSpPr>
          <p:cNvPr id="221" name="Text 209"/>
          <p:cNvSpPr/>
          <p:nvPr/>
        </p:nvSpPr>
        <p:spPr>
          <a:xfrm>
            <a:off x="3905250" y="2057400"/>
            <a:ext cx="133350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4A7CB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strategy (action)</a:t>
            </a:r>
            <a:endParaRPr lang="en-US" sz="1150" dirty="0"/>
          </a:p>
        </p:txBody>
      </p:sp>
      <p:sp>
        <p:nvSpPr>
          <p:cNvPr id="222" name="Text 210"/>
          <p:cNvSpPr/>
          <p:nvPr/>
        </p:nvSpPr>
        <p:spPr>
          <a:xfrm>
            <a:off x="4067175" y="2390775"/>
            <a:ext cx="10287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action </a:t>
            </a:r>
            <a:pPr algn="ctr" indent="0" marL="0">
              <a:buNone/>
            </a:pPr>
            <a:r>
              <a:rPr lang="en-US" sz="1150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150" i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endParaRPr lang="en-US" sz="1150" dirty="0"/>
          </a:p>
        </p:txBody>
      </p:sp>
      <p:sp>
        <p:nvSpPr>
          <p:cNvPr id="223" name="Text 211"/>
          <p:cNvSpPr/>
          <p:nvPr/>
        </p:nvSpPr>
        <p:spPr>
          <a:xfrm>
            <a:off x="3905250" y="2962275"/>
            <a:ext cx="133350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E0783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Reward (4-dim)</a:t>
            </a:r>
            <a:endParaRPr lang="en-US" sz="1150" dirty="0"/>
          </a:p>
        </p:txBody>
      </p:sp>
      <p:sp>
        <p:nvSpPr>
          <p:cNvPr id="224" name="Text 212"/>
          <p:cNvSpPr/>
          <p:nvPr/>
        </p:nvSpPr>
        <p:spPr>
          <a:xfrm>
            <a:off x="4067175" y="3228975"/>
            <a:ext cx="102870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</a:t>
            </a:r>
            <a:pPr algn="ctr" indent="0" marL="0">
              <a:buNone/>
            </a:pPr>
            <a:r>
              <a:rPr lang="en-US" sz="1150" i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pPr algn="ctr" indent="0" marL="0">
              <a:buNone/>
            </a:pPr>
            <a:r>
              <a:rPr lang="en-US" sz="115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∈ ℝ</a:t>
            </a:r>
            <a:pPr algn="ctr" indent="0" marL="0">
              <a:buNone/>
            </a:pPr>
            <a:r>
              <a:rPr lang="en-US" sz="1150" baseline="3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</a:t>
            </a:r>
            <a:endParaRPr lang="en-US" sz="1150" dirty="0"/>
          </a:p>
        </p:txBody>
      </p:sp>
      <p:sp>
        <p:nvSpPr>
          <p:cNvPr id="225" name="Text 213"/>
          <p:cNvSpPr/>
          <p:nvPr/>
        </p:nvSpPr>
        <p:spPr>
          <a:xfrm>
            <a:off x="5781675" y="914400"/>
            <a:ext cx="14287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456A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Selection (PUCT)</a:t>
            </a:r>
            <a:endParaRPr lang="en-US" sz="1200" dirty="0"/>
          </a:p>
        </p:txBody>
      </p:sp>
      <p:sp>
        <p:nvSpPr>
          <p:cNvPr id="226" name="Text 214"/>
          <p:cNvSpPr/>
          <p:nvPr/>
        </p:nvSpPr>
        <p:spPr>
          <a:xfrm>
            <a:off x="5743575" y="1152525"/>
            <a:ext cx="1181100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l" indent="0" marL="0">
              <a:buNone/>
            </a:pPr>
            <a:r>
              <a:rPr lang="en-US" sz="12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~ μ(</a:t>
            </a:r>
            <a:pPr algn="l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| </a:t>
            </a:r>
            <a:pPr algn="l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l" indent="0" marL="0">
              <a:buNone/>
            </a:pPr>
            <a:r>
              <a:rPr lang="en-US" sz="12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</a:t>
            </a:r>
            <a:endParaRPr lang="en-US" sz="1200" dirty="0"/>
          </a:p>
        </p:txBody>
      </p:sp>
      <p:sp>
        <p:nvSpPr>
          <p:cNvPr id="227" name="Text 215"/>
          <p:cNvSpPr/>
          <p:nvPr/>
        </p:nvSpPr>
        <p:spPr>
          <a:xfrm>
            <a:off x="8334375" y="914400"/>
            <a:ext cx="95250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456A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Expansion</a:t>
            </a:r>
            <a:endParaRPr lang="en-US" sz="1200" dirty="0"/>
          </a:p>
        </p:txBody>
      </p:sp>
      <p:sp>
        <p:nvSpPr>
          <p:cNvPr id="228" name="Text 216"/>
          <p:cNvSpPr/>
          <p:nvPr/>
        </p:nvSpPr>
        <p:spPr>
          <a:xfrm>
            <a:off x="5762625" y="2809875"/>
            <a:ext cx="1428750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456A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Backpropagation</a:t>
            </a:r>
            <a:endParaRPr lang="en-US" sz="1200" dirty="0"/>
          </a:p>
        </p:txBody>
      </p:sp>
      <p:sp>
        <p:nvSpPr>
          <p:cNvPr id="229" name="Text 217"/>
          <p:cNvSpPr/>
          <p:nvPr/>
        </p:nvSpPr>
        <p:spPr>
          <a:xfrm>
            <a:off x="8734425" y="2914650"/>
            <a:ext cx="1238250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456A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Rollout  </a:t>
            </a:r>
            <a:pPr algn="l" indent="0" marL="0">
              <a:buNone/>
            </a:pPr>
            <a:r>
              <a:rPr lang="en-US" sz="1200" i="1" dirty="0">
                <a:solidFill>
                  <a:srgbClr val="2456A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L</a:t>
            </a:r>
            <a:pPr algn="l" indent="0" marL="0">
              <a:buNone/>
            </a:pPr>
            <a:r>
              <a:rPr lang="en-US" sz="1200" dirty="0">
                <a:solidFill>
                  <a:srgbClr val="2456A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= 3</a:t>
            </a:r>
            <a:endParaRPr lang="en-US" sz="1200" dirty="0"/>
          </a:p>
        </p:txBody>
      </p:sp>
      <p:sp>
        <p:nvSpPr>
          <p:cNvPr id="230" name="Text 218"/>
          <p:cNvSpPr/>
          <p:nvPr/>
        </p:nvSpPr>
        <p:spPr>
          <a:xfrm>
            <a:off x="7143750" y="2400300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···</a:t>
            </a:r>
            <a:endParaRPr lang="en-US" sz="1300" dirty="0"/>
          </a:p>
        </p:txBody>
      </p:sp>
      <p:sp>
        <p:nvSpPr>
          <p:cNvPr id="231" name="Text 219"/>
          <p:cNvSpPr/>
          <p:nvPr/>
        </p:nvSpPr>
        <p:spPr>
          <a:xfrm>
            <a:off x="9915525" y="2362200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···</a:t>
            </a:r>
            <a:endParaRPr lang="en-US" sz="1300" dirty="0"/>
          </a:p>
        </p:txBody>
      </p:sp>
      <p:sp>
        <p:nvSpPr>
          <p:cNvPr id="232" name="Text 220"/>
          <p:cNvSpPr/>
          <p:nvPr/>
        </p:nvSpPr>
        <p:spPr>
          <a:xfrm>
            <a:off x="6572250" y="3048000"/>
            <a:ext cx="3810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0783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0.62</a:t>
            </a:r>
            <a:endParaRPr lang="en-US" sz="1050" dirty="0"/>
          </a:p>
        </p:txBody>
      </p:sp>
      <p:sp>
        <p:nvSpPr>
          <p:cNvPr id="233" name="Text 221"/>
          <p:cNvSpPr/>
          <p:nvPr/>
        </p:nvSpPr>
        <p:spPr>
          <a:xfrm>
            <a:off x="6305550" y="3333750"/>
            <a:ext cx="3810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0783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0.58</a:t>
            </a:r>
            <a:endParaRPr lang="en-US" sz="1050" dirty="0"/>
          </a:p>
        </p:txBody>
      </p:sp>
      <p:sp>
        <p:nvSpPr>
          <p:cNvPr id="234" name="Text 222"/>
          <p:cNvSpPr/>
          <p:nvPr/>
        </p:nvSpPr>
        <p:spPr>
          <a:xfrm>
            <a:off x="6076950" y="3714750"/>
            <a:ext cx="3810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0783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0.41</a:t>
            </a:r>
            <a:endParaRPr lang="en-US" sz="1050" dirty="0"/>
          </a:p>
        </p:txBody>
      </p:sp>
      <p:sp>
        <p:nvSpPr>
          <p:cNvPr id="235" name="Text 223"/>
          <p:cNvSpPr/>
          <p:nvPr/>
        </p:nvSpPr>
        <p:spPr>
          <a:xfrm>
            <a:off x="5810250" y="4048125"/>
            <a:ext cx="3810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0783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0.37</a:t>
            </a:r>
            <a:endParaRPr lang="en-US" sz="1050" dirty="0"/>
          </a:p>
        </p:txBody>
      </p:sp>
      <p:sp>
        <p:nvSpPr>
          <p:cNvPr id="236" name="Text 224"/>
          <p:cNvSpPr/>
          <p:nvPr/>
        </p:nvSpPr>
        <p:spPr>
          <a:xfrm>
            <a:off x="7124700" y="4019550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···</a:t>
            </a:r>
            <a:endParaRPr lang="en-US" sz="1300" dirty="0"/>
          </a:p>
        </p:txBody>
      </p:sp>
      <p:sp>
        <p:nvSpPr>
          <p:cNvPr id="237" name="Text 225"/>
          <p:cNvSpPr/>
          <p:nvPr/>
        </p:nvSpPr>
        <p:spPr>
          <a:xfrm>
            <a:off x="8572500" y="4152900"/>
            <a:ext cx="1143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Ĝ(</a:t>
            </a:r>
            <a:pPr algn="l" indent="0" marL="0">
              <a:buNone/>
            </a:pPr>
            <a:r>
              <a:rPr lang="en-US" sz="13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l" indent="0" marL="0">
              <a:buNone/>
            </a:pPr>
            <a:r>
              <a:rPr lang="en-US" sz="13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pPr algn="l"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, </a:t>
            </a:r>
            <a:pPr algn="l" indent="0" marL="0">
              <a:buNone/>
            </a:pPr>
            <a:r>
              <a:rPr lang="en-US" sz="13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l" indent="0" marL="0">
              <a:buNone/>
            </a:pPr>
            <a:r>
              <a:rPr lang="en-US" sz="13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pPr algn="l"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</a:t>
            </a:r>
            <a:endParaRPr lang="en-US" sz="1300" dirty="0"/>
          </a:p>
        </p:txBody>
      </p:sp>
      <p:sp>
        <p:nvSpPr>
          <p:cNvPr id="238" name="Text 226"/>
          <p:cNvSpPr/>
          <p:nvPr/>
        </p:nvSpPr>
        <p:spPr>
          <a:xfrm>
            <a:off x="9791700" y="3562350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···</a:t>
            </a:r>
            <a:endParaRPr lang="en-US" sz="1300" dirty="0"/>
          </a:p>
        </p:txBody>
      </p:sp>
      <p:sp>
        <p:nvSpPr>
          <p:cNvPr id="239" name="Text 227"/>
          <p:cNvSpPr/>
          <p:nvPr/>
        </p:nvSpPr>
        <p:spPr>
          <a:xfrm>
            <a:off x="9810750" y="3924300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···</a:t>
            </a:r>
            <a:endParaRPr lang="en-US" sz="1300" dirty="0"/>
          </a:p>
        </p:txBody>
      </p:sp>
      <p:sp>
        <p:nvSpPr>
          <p:cNvPr id="240" name="Text 228"/>
          <p:cNvSpPr/>
          <p:nvPr/>
        </p:nvSpPr>
        <p:spPr>
          <a:xfrm>
            <a:off x="11477625" y="914400"/>
            <a:ext cx="10477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Search tree</a:t>
            </a:r>
            <a:endParaRPr lang="en-US" sz="1200" dirty="0"/>
          </a:p>
        </p:txBody>
      </p:sp>
      <p:sp>
        <p:nvSpPr>
          <p:cNvPr id="241" name="Text 229"/>
          <p:cNvSpPr/>
          <p:nvPr/>
        </p:nvSpPr>
        <p:spPr>
          <a:xfrm>
            <a:off x="13411200" y="933450"/>
            <a:ext cx="190500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Flow graph </a:t>
            </a:r>
            <a:pPr algn="l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over prefixes</a:t>
            </a:r>
            <a:endParaRPr lang="en-US" sz="1200" dirty="0"/>
          </a:p>
        </p:txBody>
      </p:sp>
      <p:sp>
        <p:nvSpPr>
          <p:cNvPr id="242" name="Text 230"/>
          <p:cNvSpPr/>
          <p:nvPr/>
        </p:nvSpPr>
        <p:spPr>
          <a:xfrm>
            <a:off x="10934700" y="3314700"/>
            <a:ext cx="2171700" cy="485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(</a:t>
            </a:r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 = Q̂(</a:t>
            </a:r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</a:t>
            </a:r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V</a:t>
            </a:r>
            <a:pPr algn="ctr" indent="0" marL="0">
              <a:buNone/>
            </a:pPr>
            <a:r>
              <a:rPr lang="en-US" sz="16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φ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(</a:t>
            </a:r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</a:t>
            </a:r>
            <a:endParaRPr lang="en-US" sz="1600" dirty="0"/>
          </a:p>
        </p:txBody>
      </p:sp>
      <p:sp>
        <p:nvSpPr>
          <p:cNvPr id="243" name="Text 231"/>
          <p:cNvSpPr/>
          <p:nvPr/>
        </p:nvSpPr>
        <p:spPr>
          <a:xfrm>
            <a:off x="13525500" y="3295650"/>
            <a:ext cx="2152650" cy="523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Σ</a:t>
            </a:r>
            <a:pPr algn="ctr" indent="0" marL="0">
              <a:buNone/>
            </a:pPr>
            <a:r>
              <a:rPr lang="en-US" sz="16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in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</a:t>
            </a:r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= </a:t>
            </a:r>
            <a:pPr algn="ctr" indent="0" marL="0"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Σ</a:t>
            </a:r>
            <a:pPr algn="ctr" indent="0" marL="0">
              <a:buNone/>
            </a:pPr>
            <a:r>
              <a:rPr lang="en-US" sz="16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out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</a:t>
            </a:r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</a:t>
            </a:r>
            <a:endParaRPr lang="en-US" sz="1600" dirty="0"/>
          </a:p>
        </p:txBody>
      </p:sp>
      <p:sp>
        <p:nvSpPr>
          <p:cNvPr id="244" name="Text 232"/>
          <p:cNvSpPr/>
          <p:nvPr/>
        </p:nvSpPr>
        <p:spPr>
          <a:xfrm>
            <a:off x="11258550" y="4191000"/>
            <a:ext cx="476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state</a:t>
            </a:r>
            <a:endParaRPr lang="en-US" sz="1050" dirty="0"/>
          </a:p>
        </p:txBody>
      </p:sp>
      <p:sp>
        <p:nvSpPr>
          <p:cNvPr id="245" name="Text 233"/>
          <p:cNvSpPr/>
          <p:nvPr/>
        </p:nvSpPr>
        <p:spPr>
          <a:xfrm>
            <a:off x="12249150" y="4191000"/>
            <a:ext cx="9906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selected path</a:t>
            </a:r>
            <a:endParaRPr lang="en-US" sz="1050" dirty="0"/>
          </a:p>
        </p:txBody>
      </p:sp>
      <p:sp>
        <p:nvSpPr>
          <p:cNvPr id="246" name="Text 234"/>
          <p:cNvSpPr/>
          <p:nvPr/>
        </p:nvSpPr>
        <p:spPr>
          <a:xfrm>
            <a:off x="13601700" y="4191000"/>
            <a:ext cx="5715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reward</a:t>
            </a:r>
            <a:endParaRPr lang="en-US" sz="1050" dirty="0"/>
          </a:p>
        </p:txBody>
      </p:sp>
      <p:sp>
        <p:nvSpPr>
          <p:cNvPr id="247" name="Text 235"/>
          <p:cNvSpPr/>
          <p:nvPr/>
        </p:nvSpPr>
        <p:spPr>
          <a:xfrm>
            <a:off x="14706600" y="4191000"/>
            <a:ext cx="857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unexplored</a:t>
            </a:r>
            <a:endParaRPr lang="en-US" sz="1050" dirty="0"/>
          </a:p>
        </p:txBody>
      </p:sp>
      <p:sp>
        <p:nvSpPr>
          <p:cNvPr id="248" name="Text 236"/>
          <p:cNvSpPr/>
          <p:nvPr/>
        </p:nvSpPr>
        <p:spPr>
          <a:xfrm>
            <a:off x="952500" y="5695950"/>
            <a:ext cx="228600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456A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Policy &amp; Value Model (PLM)</a:t>
            </a:r>
            <a:endParaRPr lang="en-US" sz="1250" dirty="0"/>
          </a:p>
        </p:txBody>
      </p:sp>
      <p:sp>
        <p:nvSpPr>
          <p:cNvPr id="249" name="Text 237"/>
          <p:cNvSpPr/>
          <p:nvPr/>
        </p:nvSpPr>
        <p:spPr>
          <a:xfrm>
            <a:off x="2324100" y="6105525"/>
            <a:ext cx="1047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policy </a:t>
            </a:r>
            <a:pPr algn="ctr" indent="0" marL="0">
              <a:buNone/>
            </a:pPr>
            <a:r>
              <a:rPr lang="en-US" sz="1150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π</a:t>
            </a:r>
            <a:pPr algn="ctr" indent="0" marL="0">
              <a:buNone/>
            </a:pPr>
            <a:r>
              <a:rPr lang="en-US" sz="1150" i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θ</a:t>
            </a:r>
            <a:endParaRPr lang="en-US" sz="1150" dirty="0"/>
          </a:p>
        </p:txBody>
      </p:sp>
      <p:sp>
        <p:nvSpPr>
          <p:cNvPr id="250" name="Text 238"/>
          <p:cNvSpPr/>
          <p:nvPr/>
        </p:nvSpPr>
        <p:spPr>
          <a:xfrm>
            <a:off x="2324100" y="6724650"/>
            <a:ext cx="1047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value </a:t>
            </a:r>
            <a:pPr algn="ctr" indent="0" marL="0">
              <a:buNone/>
            </a:pPr>
            <a:r>
              <a:rPr lang="en-US" sz="1150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V</a:t>
            </a:r>
            <a:pPr algn="ctr" indent="0" marL="0">
              <a:buNone/>
            </a:pPr>
            <a:r>
              <a:rPr lang="en-US" sz="1150" i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φ</a:t>
            </a:r>
            <a:endParaRPr lang="en-US" sz="1150" dirty="0"/>
          </a:p>
        </p:txBody>
      </p:sp>
      <p:sp>
        <p:nvSpPr>
          <p:cNvPr id="251" name="Text 239"/>
          <p:cNvSpPr/>
          <p:nvPr/>
        </p:nvSpPr>
        <p:spPr>
          <a:xfrm>
            <a:off x="1390650" y="7429500"/>
            <a:ext cx="12382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7B489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update </a:t>
            </a:r>
            <a:pPr algn="l" indent="0" marL="0">
              <a:buNone/>
            </a:pPr>
            <a:r>
              <a:rPr lang="en-US" sz="1100" i="1" dirty="0">
                <a:solidFill>
                  <a:srgbClr val="7B489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π</a:t>
            </a:r>
            <a:pPr algn="l" indent="0" marL="0">
              <a:buNone/>
            </a:pPr>
            <a:r>
              <a:rPr lang="en-US" sz="1100" i="1" baseline="-40000" dirty="0">
                <a:solidFill>
                  <a:srgbClr val="7B489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θ</a:t>
            </a:r>
            <a:pPr algn="l" indent="0" marL="0">
              <a:buNone/>
            </a:pPr>
            <a:r>
              <a:rPr lang="en-US" sz="1100" i="1" dirty="0">
                <a:solidFill>
                  <a:srgbClr val="7B489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, </a:t>
            </a:r>
            <a:pPr algn="l" indent="0" marL="0">
              <a:buNone/>
            </a:pPr>
            <a:r>
              <a:rPr lang="en-US" sz="1100" i="1" dirty="0">
                <a:solidFill>
                  <a:srgbClr val="7B489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V</a:t>
            </a:r>
            <a:pPr algn="l" indent="0" marL="0">
              <a:buNone/>
            </a:pPr>
            <a:r>
              <a:rPr lang="en-US" sz="1100" i="1" baseline="-40000" dirty="0">
                <a:solidFill>
                  <a:srgbClr val="7B489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φ</a:t>
            </a:r>
            <a:endParaRPr lang="en-US" sz="1100" dirty="0"/>
          </a:p>
        </p:txBody>
      </p:sp>
      <p:sp>
        <p:nvSpPr>
          <p:cNvPr id="252" name="Text 240"/>
          <p:cNvSpPr/>
          <p:nvPr/>
        </p:nvSpPr>
        <p:spPr>
          <a:xfrm>
            <a:off x="4038600" y="5705475"/>
            <a:ext cx="219075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2456A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Training signals from MCTS</a:t>
            </a:r>
            <a:endParaRPr lang="en-US" sz="1150" dirty="0"/>
          </a:p>
        </p:txBody>
      </p:sp>
      <p:sp>
        <p:nvSpPr>
          <p:cNvPr id="253" name="Text 241"/>
          <p:cNvSpPr/>
          <p:nvPr/>
        </p:nvSpPr>
        <p:spPr>
          <a:xfrm>
            <a:off x="4124325" y="6019800"/>
            <a:ext cx="20764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Subpath balance:</a:t>
            </a:r>
            <a:endParaRPr lang="en-US" sz="1150" dirty="0"/>
          </a:p>
        </p:txBody>
      </p:sp>
      <p:sp>
        <p:nvSpPr>
          <p:cNvPr id="254" name="Text 242"/>
          <p:cNvSpPr/>
          <p:nvPr/>
        </p:nvSpPr>
        <p:spPr>
          <a:xfrm>
            <a:off x="4124325" y="6238875"/>
            <a:ext cx="207645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ΔF</a:t>
            </a:r>
            <a:pPr algn="ctr" indent="0" marL="0">
              <a:buNone/>
            </a:pPr>
            <a:r>
              <a:rPr lang="en-US" sz="12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m,n</a:t>
            </a:r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≈ Δ</a:t>
            </a:r>
            <a:pPr algn="ctr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π</a:t>
            </a:r>
            <a:pPr algn="ctr" indent="0" marL="0">
              <a:buNone/>
            </a:pPr>
            <a:r>
              <a:rPr lang="en-US" sz="12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m,n</a:t>
            </a:r>
            <a:endParaRPr lang="en-US" sz="1200" dirty="0"/>
          </a:p>
        </p:txBody>
      </p:sp>
      <p:sp>
        <p:nvSpPr>
          <p:cNvPr id="255" name="Text 243"/>
          <p:cNvSpPr/>
          <p:nvPr/>
        </p:nvSpPr>
        <p:spPr>
          <a:xfrm>
            <a:off x="4124325" y="6734175"/>
            <a:ext cx="20764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Edge preference:</a:t>
            </a:r>
            <a:endParaRPr lang="en-US" sz="1150" dirty="0"/>
          </a:p>
        </p:txBody>
      </p:sp>
      <p:sp>
        <p:nvSpPr>
          <p:cNvPr id="256" name="Text 244"/>
          <p:cNvSpPr/>
          <p:nvPr/>
        </p:nvSpPr>
        <p:spPr>
          <a:xfrm>
            <a:off x="4124325" y="6943725"/>
            <a:ext cx="20764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Q̂(</a:t>
            </a:r>
            <a:pPr algn="ctr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, </a:t>
            </a:r>
            <a:pPr algn="ctr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2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w</a:t>
            </a:r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 &gt; Q̂(</a:t>
            </a:r>
            <a:pPr algn="ctr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, </a:t>
            </a:r>
            <a:pPr algn="ctr" indent="0" marL="0">
              <a:buNone/>
            </a:pPr>
            <a:r>
              <a:rPr lang="en-US" sz="12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2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l</a:t>
            </a:r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</a:t>
            </a:r>
            <a:endParaRPr lang="en-US" sz="1200" dirty="0"/>
          </a:p>
        </p:txBody>
      </p:sp>
      <p:sp>
        <p:nvSpPr>
          <p:cNvPr id="257" name="Text 245"/>
          <p:cNvSpPr/>
          <p:nvPr/>
        </p:nvSpPr>
        <p:spPr>
          <a:xfrm>
            <a:off x="7334250" y="5629275"/>
            <a:ext cx="257175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2456A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Paired trajectory fragments</a:t>
            </a:r>
            <a:endParaRPr lang="en-US" sz="1150" dirty="0"/>
          </a:p>
        </p:txBody>
      </p:sp>
      <p:sp>
        <p:nvSpPr>
          <p:cNvPr id="258" name="Text 246"/>
          <p:cNvSpPr/>
          <p:nvPr/>
        </p:nvSpPr>
        <p:spPr>
          <a:xfrm>
            <a:off x="6896100" y="5838825"/>
            <a:ext cx="6096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4C9A4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winner</a:t>
            </a:r>
            <a:endParaRPr lang="en-US" sz="1100" dirty="0"/>
          </a:p>
        </p:txBody>
      </p:sp>
      <p:sp>
        <p:nvSpPr>
          <p:cNvPr id="259" name="Text 247"/>
          <p:cNvSpPr/>
          <p:nvPr/>
        </p:nvSpPr>
        <p:spPr>
          <a:xfrm>
            <a:off x="6896100" y="6667500"/>
            <a:ext cx="4762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504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loser</a:t>
            </a:r>
            <a:endParaRPr lang="en-US" sz="1100" dirty="0"/>
          </a:p>
        </p:txBody>
      </p:sp>
      <p:sp>
        <p:nvSpPr>
          <p:cNvPr id="260" name="Text 248"/>
          <p:cNvSpPr/>
          <p:nvPr/>
        </p:nvSpPr>
        <p:spPr>
          <a:xfrm>
            <a:off x="9372600" y="6143625"/>
            <a:ext cx="3238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···</a:t>
            </a:r>
            <a:endParaRPr lang="en-US" sz="1200" dirty="0"/>
          </a:p>
        </p:txBody>
      </p:sp>
      <p:sp>
        <p:nvSpPr>
          <p:cNvPr id="261" name="Text 249"/>
          <p:cNvSpPr/>
          <p:nvPr/>
        </p:nvSpPr>
        <p:spPr>
          <a:xfrm>
            <a:off x="9372600" y="6981825"/>
            <a:ext cx="3238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···</a:t>
            </a:r>
            <a:endParaRPr lang="en-US" sz="1200" dirty="0"/>
          </a:p>
        </p:txBody>
      </p:sp>
      <p:sp>
        <p:nvSpPr>
          <p:cNvPr id="262" name="Text 250"/>
          <p:cNvSpPr/>
          <p:nvPr/>
        </p:nvSpPr>
        <p:spPr>
          <a:xfrm>
            <a:off x="4371975" y="7715250"/>
            <a:ext cx="3067050" cy="476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L</a:t>
            </a:r>
            <a:pPr algn="ctr" indent="0" marL="0">
              <a:buNone/>
            </a:pPr>
            <a:r>
              <a:rPr lang="en-US" sz="1600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AFPO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= </a:t>
            </a:r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L</a:t>
            </a:r>
            <a:pPr algn="ctr" indent="0" marL="0">
              <a:buNone/>
            </a:pPr>
            <a:r>
              <a:rPr lang="en-US" sz="16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policy</a:t>
            </a:r>
            <a:pPr algn="ctr"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+ λ</a:t>
            </a:r>
            <a:pPr algn="ctr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L</a:t>
            </a:r>
            <a:pPr algn="ctr" indent="0" marL="0">
              <a:buNone/>
            </a:pPr>
            <a:r>
              <a:rPr lang="en-US" sz="16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evaluate</a:t>
            </a:r>
            <a:endParaRPr lang="en-US" sz="1600" dirty="0"/>
          </a:p>
        </p:txBody>
      </p:sp>
      <p:sp>
        <p:nvSpPr>
          <p:cNvPr id="263" name="Text 251"/>
          <p:cNvSpPr/>
          <p:nvPr/>
        </p:nvSpPr>
        <p:spPr>
          <a:xfrm>
            <a:off x="10801350" y="5715000"/>
            <a:ext cx="9525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top-</a:t>
            </a:r>
            <a:pPr algn="ctr" indent="0" marL="0">
              <a:buNone/>
            </a:pPr>
            <a:r>
              <a:rPr lang="en-US" sz="10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K</a:t>
            </a:r>
            <a:pPr algn="ctr" indent="0" marL="0">
              <a:buNone/>
            </a:pPr>
            <a:r>
              <a:rPr lang="en-US" sz="1000" b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strategies</a:t>
            </a:r>
            <a:endParaRPr lang="en-US" sz="1000" dirty="0"/>
          </a:p>
        </p:txBody>
      </p:sp>
      <p:sp>
        <p:nvSpPr>
          <p:cNvPr id="264" name="Text 252"/>
          <p:cNvSpPr/>
          <p:nvPr/>
        </p:nvSpPr>
        <p:spPr>
          <a:xfrm>
            <a:off x="11001375" y="5895975"/>
            <a:ext cx="52387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050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050" dirty="0"/>
          </a:p>
        </p:txBody>
      </p:sp>
      <p:sp>
        <p:nvSpPr>
          <p:cNvPr id="265" name="Text 253"/>
          <p:cNvSpPr/>
          <p:nvPr/>
        </p:nvSpPr>
        <p:spPr>
          <a:xfrm>
            <a:off x="11001375" y="6200775"/>
            <a:ext cx="52387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050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</a:t>
            </a:r>
            <a:endParaRPr lang="en-US" sz="1050" dirty="0"/>
          </a:p>
        </p:txBody>
      </p:sp>
      <p:sp>
        <p:nvSpPr>
          <p:cNvPr id="266" name="Text 254"/>
          <p:cNvSpPr/>
          <p:nvPr/>
        </p:nvSpPr>
        <p:spPr>
          <a:xfrm>
            <a:off x="11001375" y="6667500"/>
            <a:ext cx="52387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050" i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K</a:t>
            </a:r>
            <a:endParaRPr lang="en-US" sz="1050" dirty="0"/>
          </a:p>
        </p:txBody>
      </p:sp>
      <p:sp>
        <p:nvSpPr>
          <p:cNvPr id="267" name="Text 255"/>
          <p:cNvSpPr/>
          <p:nvPr/>
        </p:nvSpPr>
        <p:spPr>
          <a:xfrm>
            <a:off x="11182350" y="6438900"/>
            <a:ext cx="1714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⋮</a:t>
            </a:r>
            <a:endParaRPr lang="en-US" sz="1100" dirty="0"/>
          </a:p>
        </p:txBody>
      </p:sp>
      <p:sp>
        <p:nvSpPr>
          <p:cNvPr id="268" name="Text 256"/>
          <p:cNvSpPr/>
          <p:nvPr/>
        </p:nvSpPr>
        <p:spPr>
          <a:xfrm>
            <a:off x="12382500" y="5734050"/>
            <a:ext cx="1238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Score &amp; Rank</a:t>
            </a:r>
            <a:endParaRPr lang="en-US" sz="1300" dirty="0"/>
          </a:p>
        </p:txBody>
      </p:sp>
      <p:sp>
        <p:nvSpPr>
          <p:cNvPr id="269" name="Text 257"/>
          <p:cNvSpPr/>
          <p:nvPr/>
        </p:nvSpPr>
        <p:spPr>
          <a:xfrm>
            <a:off x="12239625" y="5991225"/>
            <a:ext cx="1524000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score(</a:t>
            </a:r>
            <a:pPr algn="ctr" indent="0" marL="0">
              <a:buNone/>
            </a:pPr>
            <a:r>
              <a:rPr lang="en-US" sz="115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| </a:t>
            </a:r>
            <a:pPr algn="ctr" indent="0" marL="0">
              <a:buNone/>
            </a:pPr>
            <a:r>
              <a:rPr lang="en-US" sz="115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5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pPr algn="ctr" indent="0" marL="0">
              <a:buNone/>
            </a:pPr>
            <a:r>
              <a:rPr lang="en-US" sz="11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 =</a:t>
            </a:r>
            <a:endParaRPr lang="en-US" sz="1150" dirty="0"/>
          </a:p>
        </p:txBody>
      </p:sp>
      <p:sp>
        <p:nvSpPr>
          <p:cNvPr id="270" name="Text 258"/>
          <p:cNvSpPr/>
          <p:nvPr/>
        </p:nvSpPr>
        <p:spPr>
          <a:xfrm>
            <a:off x="12096750" y="6257925"/>
            <a:ext cx="1809750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log </a:t>
            </a:r>
            <a:pPr algn="ctr" indent="0" marL="0">
              <a:buNone/>
            </a:pPr>
            <a:r>
              <a:rPr lang="en-US" sz="11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π</a:t>
            </a:r>
            <a:pPr algn="ctr" indent="0" marL="0">
              <a:buNone/>
            </a:pPr>
            <a:r>
              <a:rPr lang="en-US" sz="11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θ</a:t>
            </a:r>
            <a:pPr algn="ctr"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(</a:t>
            </a:r>
            <a:pPr algn="ctr" indent="0" marL="0">
              <a:buNone/>
            </a:pPr>
            <a:r>
              <a:rPr lang="en-US" sz="11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| </a:t>
            </a:r>
            <a:pPr algn="ctr" indent="0" marL="0">
              <a:buNone/>
            </a:pPr>
            <a:r>
              <a:rPr lang="en-US" sz="11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pPr algn="ctr"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 + </a:t>
            </a:r>
            <a:pPr algn="ctr" indent="0" marL="0">
              <a:buNone/>
            </a:pPr>
            <a:r>
              <a:rPr lang="en-US" sz="11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V</a:t>
            </a:r>
            <a:pPr algn="ctr" indent="0" marL="0">
              <a:buNone/>
            </a:pPr>
            <a:r>
              <a:rPr lang="en-US" sz="11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φ</a:t>
            </a:r>
            <a:pPr algn="ctr"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(</a:t>
            </a:r>
            <a:pPr algn="ctr" indent="0" marL="0">
              <a:buNone/>
            </a:pPr>
            <a:r>
              <a:rPr lang="en-US" sz="11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i="1" baseline="-400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pPr algn="ctr"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, </a:t>
            </a:r>
            <a:pPr algn="ctr" indent="0" marL="0">
              <a:buNone/>
            </a:pPr>
            <a:r>
              <a:rPr lang="en-US" sz="11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)</a:t>
            </a:r>
            <a:endParaRPr lang="en-US" sz="1100" dirty="0"/>
          </a:p>
        </p:txBody>
      </p:sp>
      <p:sp>
        <p:nvSpPr>
          <p:cNvPr id="271" name="Text 259"/>
          <p:cNvSpPr/>
          <p:nvPr/>
        </p:nvSpPr>
        <p:spPr>
          <a:xfrm>
            <a:off x="14316075" y="6057900"/>
            <a:ext cx="1114425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choose </a:t>
            </a:r>
            <a:pPr algn="ctr" indent="0" marL="0">
              <a:buNone/>
            </a:pPr>
            <a:r>
              <a:rPr lang="en-US" sz="1150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</a:t>
            </a:r>
            <a:pPr algn="ctr" indent="0" marL="0">
              <a:buNone/>
            </a:pPr>
            <a:r>
              <a:rPr lang="en-US" sz="1150" i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</a:t>
            </a:r>
            <a:endParaRPr lang="en-US" sz="1150" dirty="0"/>
          </a:p>
        </p:txBody>
      </p:sp>
      <p:sp>
        <p:nvSpPr>
          <p:cNvPr id="272" name="Text 260"/>
          <p:cNvSpPr/>
          <p:nvPr/>
        </p:nvSpPr>
        <p:spPr>
          <a:xfrm>
            <a:off x="12039600" y="6886575"/>
            <a:ext cx="1666875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D6DB5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supportive response</a:t>
            </a:r>
            <a:endParaRPr lang="en-US" sz="1100" dirty="0"/>
          </a:p>
        </p:txBody>
      </p:sp>
      <p:sp>
        <p:nvSpPr>
          <p:cNvPr id="273" name="Text 261"/>
          <p:cNvSpPr/>
          <p:nvPr/>
        </p:nvSpPr>
        <p:spPr>
          <a:xfrm>
            <a:off x="12077700" y="7229475"/>
            <a:ext cx="163830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You're doing your best, and</a:t>
            </a:r>
            <a:endParaRPr lang="en-US" sz="1050" dirty="0"/>
          </a:p>
        </p:txBody>
      </p:sp>
      <p:sp>
        <p:nvSpPr>
          <p:cNvPr id="274" name="Text 262"/>
          <p:cNvSpPr/>
          <p:nvPr/>
        </p:nvSpPr>
        <p:spPr>
          <a:xfrm>
            <a:off x="12077700" y="7434263"/>
            <a:ext cx="163830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it's okay to take things one</a:t>
            </a:r>
            <a:endParaRPr lang="en-US" sz="1050" dirty="0"/>
          </a:p>
        </p:txBody>
      </p:sp>
      <p:sp>
        <p:nvSpPr>
          <p:cNvPr id="275" name="Text 263"/>
          <p:cNvSpPr/>
          <p:nvPr/>
        </p:nvSpPr>
        <p:spPr>
          <a:xfrm>
            <a:off x="12077700" y="7639050"/>
            <a:ext cx="163830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step at a time. Let's figure</a:t>
            </a:r>
            <a:endParaRPr lang="en-US" sz="1050" dirty="0"/>
          </a:p>
        </p:txBody>
      </p:sp>
      <p:sp>
        <p:nvSpPr>
          <p:cNvPr id="276" name="Text 264"/>
          <p:cNvSpPr/>
          <p:nvPr/>
        </p:nvSpPr>
        <p:spPr>
          <a:xfrm>
            <a:off x="12077700" y="7843838"/>
            <a:ext cx="163830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out what might help today.</a:t>
            </a:r>
            <a:endParaRPr lang="en-US" sz="1050" dirty="0"/>
          </a:p>
        </p:txBody>
      </p:sp>
      <p:sp>
        <p:nvSpPr>
          <p:cNvPr id="277" name="Text 265"/>
          <p:cNvSpPr/>
          <p:nvPr/>
        </p:nvSpPr>
        <p:spPr>
          <a:xfrm>
            <a:off x="14363700" y="7600950"/>
            <a:ext cx="1333500" cy="6667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improved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emotional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b="1" dirty="0">
                <a:solidFill>
                  <a:srgbClr val="0E3D7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state</a:t>
            </a:r>
            <a:endParaRPr lang="en-US" sz="1250" dirty="0"/>
          </a:p>
        </p:txBody>
      </p:sp>
      <p:sp>
        <p:nvSpPr>
          <p:cNvPr id="278" name="Text 266"/>
          <p:cNvSpPr/>
          <p:nvPr/>
        </p:nvSpPr>
        <p:spPr>
          <a:xfrm>
            <a:off x="7124700" y="104775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100" dirty="0"/>
          </a:p>
        </p:txBody>
      </p:sp>
      <p:sp>
        <p:nvSpPr>
          <p:cNvPr id="279" name="Text 267"/>
          <p:cNvSpPr/>
          <p:nvPr/>
        </p:nvSpPr>
        <p:spPr>
          <a:xfrm>
            <a:off x="6724650" y="149542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100" dirty="0"/>
          </a:p>
        </p:txBody>
      </p:sp>
      <p:sp>
        <p:nvSpPr>
          <p:cNvPr id="280" name="Text 268"/>
          <p:cNvSpPr/>
          <p:nvPr/>
        </p:nvSpPr>
        <p:spPr>
          <a:xfrm>
            <a:off x="6400800" y="192405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</a:t>
            </a:r>
            <a:endParaRPr lang="en-US" sz="1100" dirty="0"/>
          </a:p>
        </p:txBody>
      </p:sp>
      <p:sp>
        <p:nvSpPr>
          <p:cNvPr id="281" name="Text 269"/>
          <p:cNvSpPr/>
          <p:nvPr/>
        </p:nvSpPr>
        <p:spPr>
          <a:xfrm>
            <a:off x="6143625" y="238125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</a:t>
            </a:r>
            <a:endParaRPr lang="en-US" sz="1100" dirty="0"/>
          </a:p>
        </p:txBody>
      </p:sp>
      <p:sp>
        <p:nvSpPr>
          <p:cNvPr id="282" name="Text 270"/>
          <p:cNvSpPr/>
          <p:nvPr/>
        </p:nvSpPr>
        <p:spPr>
          <a:xfrm>
            <a:off x="9401175" y="100965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100" dirty="0"/>
          </a:p>
        </p:txBody>
      </p:sp>
      <p:sp>
        <p:nvSpPr>
          <p:cNvPr id="283" name="Text 271"/>
          <p:cNvSpPr/>
          <p:nvPr/>
        </p:nvSpPr>
        <p:spPr>
          <a:xfrm>
            <a:off x="9010650" y="145732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100" dirty="0"/>
          </a:p>
        </p:txBody>
      </p:sp>
      <p:sp>
        <p:nvSpPr>
          <p:cNvPr id="284" name="Text 272"/>
          <p:cNvSpPr/>
          <p:nvPr/>
        </p:nvSpPr>
        <p:spPr>
          <a:xfrm>
            <a:off x="8705850" y="188595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</a:t>
            </a:r>
            <a:endParaRPr lang="en-US" sz="1100" dirty="0"/>
          </a:p>
        </p:txBody>
      </p:sp>
      <p:sp>
        <p:nvSpPr>
          <p:cNvPr id="285" name="Text 273"/>
          <p:cNvSpPr/>
          <p:nvPr/>
        </p:nvSpPr>
        <p:spPr>
          <a:xfrm>
            <a:off x="7086600" y="294322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100" dirty="0"/>
          </a:p>
        </p:txBody>
      </p:sp>
      <p:sp>
        <p:nvSpPr>
          <p:cNvPr id="286" name="Text 274"/>
          <p:cNvSpPr/>
          <p:nvPr/>
        </p:nvSpPr>
        <p:spPr>
          <a:xfrm>
            <a:off x="6734175" y="332422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100" dirty="0"/>
          </a:p>
        </p:txBody>
      </p:sp>
      <p:sp>
        <p:nvSpPr>
          <p:cNvPr id="287" name="Text 275"/>
          <p:cNvSpPr/>
          <p:nvPr/>
        </p:nvSpPr>
        <p:spPr>
          <a:xfrm>
            <a:off x="6429375" y="372427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</a:t>
            </a:r>
            <a:endParaRPr lang="en-US" sz="1100" dirty="0"/>
          </a:p>
        </p:txBody>
      </p:sp>
      <p:sp>
        <p:nvSpPr>
          <p:cNvPr id="288" name="Text 276"/>
          <p:cNvSpPr/>
          <p:nvPr/>
        </p:nvSpPr>
        <p:spPr>
          <a:xfrm>
            <a:off x="6210300" y="412432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</a:t>
            </a:r>
            <a:endParaRPr lang="en-US" sz="1100" dirty="0"/>
          </a:p>
        </p:txBody>
      </p:sp>
      <p:sp>
        <p:nvSpPr>
          <p:cNvPr id="289" name="Text 277"/>
          <p:cNvSpPr/>
          <p:nvPr/>
        </p:nvSpPr>
        <p:spPr>
          <a:xfrm>
            <a:off x="8820150" y="3181350"/>
            <a:ext cx="314325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100" dirty="0"/>
          </a:p>
        </p:txBody>
      </p:sp>
      <p:sp>
        <p:nvSpPr>
          <p:cNvPr id="290" name="Text 278"/>
          <p:cNvSpPr/>
          <p:nvPr/>
        </p:nvSpPr>
        <p:spPr>
          <a:xfrm>
            <a:off x="8467725" y="3505200"/>
            <a:ext cx="314325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100" dirty="0"/>
          </a:p>
        </p:txBody>
      </p:sp>
      <p:sp>
        <p:nvSpPr>
          <p:cNvPr id="291" name="Text 279"/>
          <p:cNvSpPr/>
          <p:nvPr/>
        </p:nvSpPr>
        <p:spPr>
          <a:xfrm>
            <a:off x="8258175" y="3886200"/>
            <a:ext cx="314325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</a:t>
            </a:r>
            <a:endParaRPr lang="en-US" sz="1100" dirty="0"/>
          </a:p>
        </p:txBody>
      </p:sp>
      <p:sp>
        <p:nvSpPr>
          <p:cNvPr id="292" name="Text 280"/>
          <p:cNvSpPr/>
          <p:nvPr/>
        </p:nvSpPr>
        <p:spPr>
          <a:xfrm>
            <a:off x="8867775" y="369570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</a:t>
            </a:r>
            <a:endParaRPr lang="en-US" sz="1100" dirty="0"/>
          </a:p>
        </p:txBody>
      </p:sp>
      <p:sp>
        <p:nvSpPr>
          <p:cNvPr id="293" name="Text 281"/>
          <p:cNvSpPr/>
          <p:nvPr/>
        </p:nvSpPr>
        <p:spPr>
          <a:xfrm>
            <a:off x="11877675" y="122872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100" dirty="0"/>
          </a:p>
        </p:txBody>
      </p:sp>
      <p:sp>
        <p:nvSpPr>
          <p:cNvPr id="294" name="Text 282"/>
          <p:cNvSpPr/>
          <p:nvPr/>
        </p:nvSpPr>
        <p:spPr>
          <a:xfrm>
            <a:off x="11544300" y="169545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100" dirty="0"/>
          </a:p>
        </p:txBody>
      </p:sp>
      <p:sp>
        <p:nvSpPr>
          <p:cNvPr id="295" name="Text 283"/>
          <p:cNvSpPr/>
          <p:nvPr/>
        </p:nvSpPr>
        <p:spPr>
          <a:xfrm>
            <a:off x="11334750" y="220980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</a:t>
            </a:r>
            <a:endParaRPr lang="en-US" sz="1100" dirty="0"/>
          </a:p>
        </p:txBody>
      </p:sp>
      <p:sp>
        <p:nvSpPr>
          <p:cNvPr id="296" name="Text 284"/>
          <p:cNvSpPr/>
          <p:nvPr/>
        </p:nvSpPr>
        <p:spPr>
          <a:xfrm>
            <a:off x="11096625" y="272415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</a:t>
            </a:r>
            <a:endParaRPr lang="en-US" sz="1100" dirty="0"/>
          </a:p>
        </p:txBody>
      </p:sp>
      <p:sp>
        <p:nvSpPr>
          <p:cNvPr id="297" name="Text 285"/>
          <p:cNvSpPr/>
          <p:nvPr/>
        </p:nvSpPr>
        <p:spPr>
          <a:xfrm>
            <a:off x="14297025" y="1238250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100" dirty="0"/>
          </a:p>
        </p:txBody>
      </p:sp>
      <p:sp>
        <p:nvSpPr>
          <p:cNvPr id="298" name="Text 286"/>
          <p:cNvSpPr/>
          <p:nvPr/>
        </p:nvSpPr>
        <p:spPr>
          <a:xfrm>
            <a:off x="14258925" y="172402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100" dirty="0"/>
          </a:p>
        </p:txBody>
      </p:sp>
      <p:sp>
        <p:nvSpPr>
          <p:cNvPr id="299" name="Text 287"/>
          <p:cNvSpPr/>
          <p:nvPr/>
        </p:nvSpPr>
        <p:spPr>
          <a:xfrm>
            <a:off x="14325600" y="220027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</a:t>
            </a:r>
            <a:endParaRPr lang="en-US" sz="1100" dirty="0"/>
          </a:p>
        </p:txBody>
      </p:sp>
      <p:sp>
        <p:nvSpPr>
          <p:cNvPr id="300" name="Text 288"/>
          <p:cNvSpPr/>
          <p:nvPr/>
        </p:nvSpPr>
        <p:spPr>
          <a:xfrm>
            <a:off x="14287500" y="2733675"/>
            <a:ext cx="3429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</a:t>
            </a:r>
            <a:endParaRPr lang="en-US" sz="1100" dirty="0"/>
          </a:p>
        </p:txBody>
      </p:sp>
      <p:sp>
        <p:nvSpPr>
          <p:cNvPr id="301" name="Text 289"/>
          <p:cNvSpPr/>
          <p:nvPr/>
        </p:nvSpPr>
        <p:spPr>
          <a:xfrm>
            <a:off x="7000875" y="6076950"/>
            <a:ext cx="3619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100" dirty="0"/>
          </a:p>
        </p:txBody>
      </p:sp>
      <p:sp>
        <p:nvSpPr>
          <p:cNvPr id="302" name="Text 290"/>
          <p:cNvSpPr/>
          <p:nvPr/>
        </p:nvSpPr>
        <p:spPr>
          <a:xfrm>
            <a:off x="7658100" y="6076950"/>
            <a:ext cx="3619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100" dirty="0"/>
          </a:p>
        </p:txBody>
      </p:sp>
      <p:sp>
        <p:nvSpPr>
          <p:cNvPr id="303" name="Text 291"/>
          <p:cNvSpPr/>
          <p:nvPr/>
        </p:nvSpPr>
        <p:spPr>
          <a:xfrm>
            <a:off x="8315325" y="6076950"/>
            <a:ext cx="3619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</a:t>
            </a:r>
            <a:endParaRPr lang="en-US" sz="1100" dirty="0"/>
          </a:p>
        </p:txBody>
      </p:sp>
      <p:sp>
        <p:nvSpPr>
          <p:cNvPr id="304" name="Text 292"/>
          <p:cNvSpPr/>
          <p:nvPr/>
        </p:nvSpPr>
        <p:spPr>
          <a:xfrm>
            <a:off x="8972550" y="6076950"/>
            <a:ext cx="3619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</a:t>
            </a:r>
            <a:endParaRPr lang="en-US" sz="1100" dirty="0"/>
          </a:p>
        </p:txBody>
      </p:sp>
      <p:sp>
        <p:nvSpPr>
          <p:cNvPr id="305" name="Text 293"/>
          <p:cNvSpPr/>
          <p:nvPr/>
        </p:nvSpPr>
        <p:spPr>
          <a:xfrm>
            <a:off x="7010400" y="6915150"/>
            <a:ext cx="3619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100" dirty="0"/>
          </a:p>
        </p:txBody>
      </p:sp>
      <p:sp>
        <p:nvSpPr>
          <p:cNvPr id="306" name="Text 294"/>
          <p:cNvSpPr/>
          <p:nvPr/>
        </p:nvSpPr>
        <p:spPr>
          <a:xfrm>
            <a:off x="7648575" y="6915150"/>
            <a:ext cx="3619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</a:t>
            </a:r>
            <a:endParaRPr lang="en-US" sz="1100" dirty="0"/>
          </a:p>
        </p:txBody>
      </p:sp>
      <p:sp>
        <p:nvSpPr>
          <p:cNvPr id="307" name="Text 295"/>
          <p:cNvSpPr/>
          <p:nvPr/>
        </p:nvSpPr>
        <p:spPr>
          <a:xfrm>
            <a:off x="8305800" y="6915150"/>
            <a:ext cx="3619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</a:t>
            </a:r>
            <a:endParaRPr lang="en-US" sz="1100" dirty="0"/>
          </a:p>
        </p:txBody>
      </p:sp>
      <p:sp>
        <p:nvSpPr>
          <p:cNvPr id="308" name="Text 296"/>
          <p:cNvSpPr/>
          <p:nvPr/>
        </p:nvSpPr>
        <p:spPr>
          <a:xfrm>
            <a:off x="8963025" y="6915150"/>
            <a:ext cx="3619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</a:t>
            </a:r>
            <a:pPr algn="ctr" indent="0" marL="0">
              <a:buNone/>
            </a:pPr>
            <a:r>
              <a:rPr lang="en-US" sz="1100" b="1" baseline="-40000" dirty="0">
                <a:solidFill>
                  <a:srgbClr val="1F386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fig2ppt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AFPO / MCTS Affective Flow figure</dc:title>
  <dc:subject>Figure reconstructed by fig2ppt</dc:subject>
  <dc:creator>fig2ppt</dc:creator>
  <cp:lastModifiedBy>fig2ppt</cp:lastModifiedBy>
  <cp:revision>1</cp:revision>
  <dcterms:created xsi:type="dcterms:W3CDTF">2026-06-11T14:10:19Z</dcterms:created>
  <dcterms:modified xsi:type="dcterms:W3CDTF">2026-06-11T14:10:19Z</dcterms:modified>
</cp:coreProperties>
</file>